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5" r:id="rId1"/>
  </p:sldMasterIdLst>
  <p:sldIdLst>
    <p:sldId id="256" r:id="rId2"/>
    <p:sldId id="257" r:id="rId3"/>
    <p:sldId id="270" r:id="rId4"/>
    <p:sldId id="260" r:id="rId5"/>
    <p:sldId id="261" r:id="rId6"/>
    <p:sldId id="274" r:id="rId7"/>
    <p:sldId id="263" r:id="rId8"/>
    <p:sldId id="271" r:id="rId9"/>
    <p:sldId id="265" r:id="rId10"/>
    <p:sldId id="268" r:id="rId11"/>
    <p:sldId id="266" r:id="rId12"/>
    <p:sldId id="269" r:id="rId13"/>
    <p:sldId id="272" r:id="rId14"/>
    <p:sldId id="273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5ED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480B65-5297-DB71-6E02-A96CE25AA02F}" v="46" dt="2023-10-18T20:49:32.471"/>
    <p1510:client id="{027E085F-8D36-DDD5-86B6-6B8F9C761772}" v="12" dt="2023-10-18T22:20:25.591"/>
    <p1510:client id="{17391750-9747-9AD0-19F4-F4267A72300A}" v="107" dt="2023-10-19T20:35:18.915"/>
    <p1510:client id="{1FBCEAE1-48BB-A0C7-CF01-5B73D66CDF4B}" v="31" dt="2023-10-19T20:22:21.220"/>
    <p1510:client id="{3884FF4B-5676-3640-B790-A12B8A566030}" v="1796" dt="2023-10-19T20:29:40.005"/>
    <p1510:client id="{3981DAA3-0A48-0CFD-0335-132CA1E27302}" v="104" dt="2023-10-19T18:55:57.928"/>
    <p1510:client id="{40D78F21-CF63-2E2E-7987-9A852CC9A12B}" v="156" dt="2023-10-19T06:14:38.073"/>
    <p1510:client id="{416A353E-B826-FB6D-B023-72B319289FB3}" v="74" dt="2023-10-18T22:27:03.461"/>
    <p1510:client id="{4F23A579-3D31-A9D9-F391-83CC37A471BD}" v="152" dt="2023-10-18T21:43:12.405"/>
    <p1510:client id="{514CC0FC-771E-D576-1C6B-95B79AFAE433}" v="13" dt="2023-10-18T20:42:04.851"/>
    <p1510:client id="{70924D24-4083-4361-CEA8-E8C58199376F}" v="432" dt="2023-10-19T14:14:57.582"/>
    <p1510:client id="{A05A5157-0C7A-1F1F-F59E-3560DCABDFD6}" v="368" dt="2023-10-19T20:28:21.325"/>
    <p1510:client id="{ADFED12F-DD5D-EF94-7877-14CB67C337B5}" v="48" dt="2023-10-18T20:57:43.938"/>
    <p1510:client id="{B7B4C426-B22C-87DC-D621-E7474C8B21B0}" v="164" dt="2023-10-19T20:06:08.205"/>
    <p1510:client id="{BB01B230-C1B0-B138-C554-90CC8DC36540}" v="576" dt="2023-10-18T20:39:21.760"/>
    <p1510:client id="{BD04509A-F40D-C302-74FB-4747430FF8EA}" v="143" dt="2023-10-19T20:34:10.796"/>
    <p1510:client id="{CFB96400-C348-489D-6E3B-223CD4E025F2}" v="69" dt="2023-10-19T17:09:55.282"/>
    <p1510:client id="{D8E59207-3FC3-63F7-9A5E-EEC6926180A7}" v="582" dt="2023-10-19T20:26:32.68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66"/>
    <p:restoredTop sz="94710"/>
  </p:normalViewPr>
  <p:slideViewPr>
    <p:cSldViewPr snapToGrid="0">
      <p:cViewPr varScale="1">
        <p:scale>
          <a:sx n="144" d="100"/>
          <a:sy n="144" d="100"/>
        </p:scale>
        <p:origin x="216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2541F5C-E4BC-433B-A095-9C0FE93B56B6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0E742975-89D3-4CB5-B4E8-952C3A511781}">
      <dgm:prSet/>
      <dgm:spPr/>
      <dgm:t>
        <a:bodyPr/>
        <a:lstStyle/>
        <a:p>
          <a:r>
            <a:rPr lang="en-US"/>
            <a:t>Sub-space in Digital Learning:</a:t>
          </a:r>
        </a:p>
      </dgm:t>
    </dgm:pt>
    <dgm:pt modelId="{4F742542-387D-4C90-8A92-87E320297DA6}" type="parTrans" cxnId="{9768EDFE-06A3-4161-B9C5-820508C827FC}">
      <dgm:prSet/>
      <dgm:spPr/>
      <dgm:t>
        <a:bodyPr/>
        <a:lstStyle/>
        <a:p>
          <a:endParaRPr lang="en-US"/>
        </a:p>
      </dgm:t>
    </dgm:pt>
    <dgm:pt modelId="{ED82F89C-C21D-4751-BE4B-3730C0168930}" type="sibTrans" cxnId="{9768EDFE-06A3-4161-B9C5-820508C827FC}">
      <dgm:prSet/>
      <dgm:spPr/>
      <dgm:t>
        <a:bodyPr/>
        <a:lstStyle/>
        <a:p>
          <a:endParaRPr lang="en-US"/>
        </a:p>
      </dgm:t>
    </dgm:pt>
    <dgm:pt modelId="{608AE273-D3CF-47A6-9EE8-9EADA04F22F1}">
      <dgm:prSet/>
      <dgm:spPr/>
      <dgm:t>
        <a:bodyPr/>
        <a:lstStyle/>
        <a:p>
          <a:r>
            <a:rPr lang="en-US"/>
            <a:t>Specialized virtual environments within broader e-learning platforms.</a:t>
          </a:r>
        </a:p>
      </dgm:t>
    </dgm:pt>
    <dgm:pt modelId="{BC211329-D452-469A-A5A6-1C7F3347DF61}" type="parTrans" cxnId="{AD55A495-A12C-4756-AE9E-ADE5098C0F59}">
      <dgm:prSet/>
      <dgm:spPr/>
      <dgm:t>
        <a:bodyPr/>
        <a:lstStyle/>
        <a:p>
          <a:endParaRPr lang="en-US"/>
        </a:p>
      </dgm:t>
    </dgm:pt>
    <dgm:pt modelId="{6C1AF487-1C51-4A9E-B966-658B613F5B17}" type="sibTrans" cxnId="{AD55A495-A12C-4756-AE9E-ADE5098C0F59}">
      <dgm:prSet/>
      <dgm:spPr/>
      <dgm:t>
        <a:bodyPr/>
        <a:lstStyle/>
        <a:p>
          <a:endParaRPr lang="en-US"/>
        </a:p>
      </dgm:t>
    </dgm:pt>
    <dgm:pt modelId="{48835415-3ED2-4017-AF59-1E705228E220}">
      <dgm:prSet/>
      <dgm:spPr/>
      <dgm:t>
        <a:bodyPr/>
        <a:lstStyle/>
        <a:p>
          <a:r>
            <a:rPr lang="en-US"/>
            <a:t>Tailored to specific learning needs or methods.</a:t>
          </a:r>
        </a:p>
      </dgm:t>
    </dgm:pt>
    <dgm:pt modelId="{239A5ACB-14F5-465F-981D-C4B7CDF296BE}" type="parTrans" cxnId="{2B43F4AD-8A5C-4113-9A1B-FF4F9E64A9E8}">
      <dgm:prSet/>
      <dgm:spPr/>
      <dgm:t>
        <a:bodyPr/>
        <a:lstStyle/>
        <a:p>
          <a:endParaRPr lang="en-US"/>
        </a:p>
      </dgm:t>
    </dgm:pt>
    <dgm:pt modelId="{2665D08A-4908-4035-A141-F16671F21454}" type="sibTrans" cxnId="{2B43F4AD-8A5C-4113-9A1B-FF4F9E64A9E8}">
      <dgm:prSet/>
      <dgm:spPr/>
      <dgm:t>
        <a:bodyPr/>
        <a:lstStyle/>
        <a:p>
          <a:endParaRPr lang="en-US"/>
        </a:p>
      </dgm:t>
    </dgm:pt>
    <dgm:pt modelId="{0BCA8419-E863-46FD-A375-70DCF319F57C}">
      <dgm:prSet/>
      <dgm:spPr/>
      <dgm:t>
        <a:bodyPr/>
        <a:lstStyle/>
        <a:p>
          <a:r>
            <a:rPr lang="en-US"/>
            <a:t>Examples: Virtual labs for science, discussion forums for literature.</a:t>
          </a:r>
        </a:p>
      </dgm:t>
    </dgm:pt>
    <dgm:pt modelId="{A54160ED-F30A-4A63-933F-363B343FBAD8}" type="parTrans" cxnId="{8C3F09FC-74DE-4105-B6DE-7A7A6899737E}">
      <dgm:prSet/>
      <dgm:spPr/>
      <dgm:t>
        <a:bodyPr/>
        <a:lstStyle/>
        <a:p>
          <a:endParaRPr lang="en-US"/>
        </a:p>
      </dgm:t>
    </dgm:pt>
    <dgm:pt modelId="{EF161CFF-9A19-40F0-959B-73D562CADD72}" type="sibTrans" cxnId="{8C3F09FC-74DE-4105-B6DE-7A7A6899737E}">
      <dgm:prSet/>
      <dgm:spPr/>
      <dgm:t>
        <a:bodyPr/>
        <a:lstStyle/>
        <a:p>
          <a:endParaRPr lang="en-US"/>
        </a:p>
      </dgm:t>
    </dgm:pt>
    <dgm:pt modelId="{50F821B8-23C0-44CE-B377-73CD5A896C39}">
      <dgm:prSet/>
      <dgm:spPr/>
      <dgm:t>
        <a:bodyPr/>
        <a:lstStyle/>
        <a:p>
          <a:r>
            <a:rPr lang="en-US"/>
            <a:t>Audience - Educators</a:t>
          </a:r>
        </a:p>
      </dgm:t>
    </dgm:pt>
    <dgm:pt modelId="{ABFE2DE0-13C2-4EA5-8263-F936383A1341}" type="parTrans" cxnId="{3E46944F-BB73-481E-80F9-660B993D545E}">
      <dgm:prSet/>
      <dgm:spPr/>
      <dgm:t>
        <a:bodyPr/>
        <a:lstStyle/>
        <a:p>
          <a:endParaRPr lang="en-US"/>
        </a:p>
      </dgm:t>
    </dgm:pt>
    <dgm:pt modelId="{C8FF7AC3-1CD9-43F7-99F5-100CADC26EEF}" type="sibTrans" cxnId="{3E46944F-BB73-481E-80F9-660B993D545E}">
      <dgm:prSet/>
      <dgm:spPr/>
      <dgm:t>
        <a:bodyPr/>
        <a:lstStyle/>
        <a:p>
          <a:endParaRPr lang="en-US"/>
        </a:p>
      </dgm:t>
    </dgm:pt>
    <dgm:pt modelId="{1EBBF2A8-F978-4F3A-91B2-C002D7A3D92F}">
      <dgm:prSet/>
      <dgm:spPr/>
      <dgm:t>
        <a:bodyPr/>
        <a:lstStyle/>
        <a:p>
          <a:r>
            <a:rPr lang="en-US"/>
            <a:t>At the forefront of the digital education transformation.</a:t>
          </a:r>
        </a:p>
      </dgm:t>
    </dgm:pt>
    <dgm:pt modelId="{04905ED3-6273-4F32-BED0-470E7C3DAF50}" type="parTrans" cxnId="{E6972314-5776-420A-9CB1-27036B378849}">
      <dgm:prSet/>
      <dgm:spPr/>
      <dgm:t>
        <a:bodyPr/>
        <a:lstStyle/>
        <a:p>
          <a:endParaRPr lang="en-US"/>
        </a:p>
      </dgm:t>
    </dgm:pt>
    <dgm:pt modelId="{FAC0F849-F887-4389-BEAD-144FB9D47696}" type="sibTrans" cxnId="{E6972314-5776-420A-9CB1-27036B378849}">
      <dgm:prSet/>
      <dgm:spPr/>
      <dgm:t>
        <a:bodyPr/>
        <a:lstStyle/>
        <a:p>
          <a:endParaRPr lang="en-US"/>
        </a:p>
      </dgm:t>
    </dgm:pt>
    <dgm:pt modelId="{AD899758-2C52-4A49-9AA5-78D74F0B614E}">
      <dgm:prSet/>
      <dgm:spPr/>
      <dgm:t>
        <a:bodyPr/>
        <a:lstStyle/>
        <a:p>
          <a:r>
            <a:rPr lang="en-US"/>
            <a:t>Active contributors, not just end-users.</a:t>
          </a:r>
        </a:p>
      </dgm:t>
    </dgm:pt>
    <dgm:pt modelId="{6CCB9831-B73E-442F-85AC-D7B0FB71A4E9}" type="parTrans" cxnId="{2DFBFCFF-7FF5-4A1D-8CE7-2AD5917C900C}">
      <dgm:prSet/>
      <dgm:spPr/>
      <dgm:t>
        <a:bodyPr/>
        <a:lstStyle/>
        <a:p>
          <a:endParaRPr lang="en-US"/>
        </a:p>
      </dgm:t>
    </dgm:pt>
    <dgm:pt modelId="{53B0F82F-F022-4C59-96C4-23FEA3EB59EE}" type="sibTrans" cxnId="{2DFBFCFF-7FF5-4A1D-8CE7-2AD5917C900C}">
      <dgm:prSet/>
      <dgm:spPr/>
      <dgm:t>
        <a:bodyPr/>
        <a:lstStyle/>
        <a:p>
          <a:endParaRPr lang="en-US"/>
        </a:p>
      </dgm:t>
    </dgm:pt>
    <dgm:pt modelId="{E30B43ED-F219-4FC5-A1E4-1DCA6DD1172F}">
      <dgm:prSet/>
      <dgm:spPr/>
      <dgm:t>
        <a:bodyPr/>
        <a:lstStyle/>
        <a:p>
          <a:r>
            <a:rPr lang="en-US"/>
            <a:t>Needs: Enhanced engagement, real-time feedback, simplified administrative tasks.</a:t>
          </a:r>
        </a:p>
      </dgm:t>
    </dgm:pt>
    <dgm:pt modelId="{55F572CE-07FC-4662-B94E-6425FA1336AE}" type="parTrans" cxnId="{78AC8880-6B1C-468F-A44F-ED12162C1C35}">
      <dgm:prSet/>
      <dgm:spPr/>
      <dgm:t>
        <a:bodyPr/>
        <a:lstStyle/>
        <a:p>
          <a:endParaRPr lang="en-US"/>
        </a:p>
      </dgm:t>
    </dgm:pt>
    <dgm:pt modelId="{EBBD74A1-CD12-4F13-B301-329938230855}" type="sibTrans" cxnId="{78AC8880-6B1C-468F-A44F-ED12162C1C35}">
      <dgm:prSet/>
      <dgm:spPr/>
      <dgm:t>
        <a:bodyPr/>
        <a:lstStyle/>
        <a:p>
          <a:endParaRPr lang="en-US"/>
        </a:p>
      </dgm:t>
    </dgm:pt>
    <dgm:pt modelId="{685FED54-CC89-4A6C-A40E-0510602AC64E}">
      <dgm:prSet/>
      <dgm:spPr/>
      <dgm:t>
        <a:bodyPr/>
        <a:lstStyle/>
        <a:p>
          <a:r>
            <a:rPr lang="en-US"/>
            <a:t>Bridge to understanding student behaviors and needs.</a:t>
          </a:r>
        </a:p>
      </dgm:t>
    </dgm:pt>
    <dgm:pt modelId="{F2E79011-04D0-45F8-AE20-690E0C49BC2B}" type="parTrans" cxnId="{59498F34-42DC-4E98-9943-1D3AF98DC4F1}">
      <dgm:prSet/>
      <dgm:spPr/>
      <dgm:t>
        <a:bodyPr/>
        <a:lstStyle/>
        <a:p>
          <a:endParaRPr lang="en-US"/>
        </a:p>
      </dgm:t>
    </dgm:pt>
    <dgm:pt modelId="{E2A1B77A-A784-4BE1-93D7-7931E4D8C8CA}" type="sibTrans" cxnId="{59498F34-42DC-4E98-9943-1D3AF98DC4F1}">
      <dgm:prSet/>
      <dgm:spPr/>
      <dgm:t>
        <a:bodyPr/>
        <a:lstStyle/>
        <a:p>
          <a:endParaRPr lang="en-US"/>
        </a:p>
      </dgm:t>
    </dgm:pt>
    <dgm:pt modelId="{FAD82062-3B1D-465B-A781-6F257E09EBEB}" type="pres">
      <dgm:prSet presAssocID="{32541F5C-E4BC-433B-A095-9C0FE93B56B6}" presName="linear" presStyleCnt="0">
        <dgm:presLayoutVars>
          <dgm:animLvl val="lvl"/>
          <dgm:resizeHandles val="exact"/>
        </dgm:presLayoutVars>
      </dgm:prSet>
      <dgm:spPr/>
    </dgm:pt>
    <dgm:pt modelId="{CABCB4B6-EB0E-4831-B475-C01786018733}" type="pres">
      <dgm:prSet presAssocID="{0E742975-89D3-4CB5-B4E8-952C3A511781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300B579E-396B-44CA-984C-045EAB3B5FB8}" type="pres">
      <dgm:prSet presAssocID="{0E742975-89D3-4CB5-B4E8-952C3A511781}" presName="childText" presStyleLbl="revTx" presStyleIdx="0" presStyleCnt="2">
        <dgm:presLayoutVars>
          <dgm:bulletEnabled val="1"/>
        </dgm:presLayoutVars>
      </dgm:prSet>
      <dgm:spPr/>
    </dgm:pt>
    <dgm:pt modelId="{4550D6E8-A53F-4D8B-9922-B90E6684676E}" type="pres">
      <dgm:prSet presAssocID="{50F821B8-23C0-44CE-B377-73CD5A896C39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BCB89FF2-7248-44D1-A029-859B9323EA8D}" type="pres">
      <dgm:prSet presAssocID="{50F821B8-23C0-44CE-B377-73CD5A896C39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E6972314-5776-420A-9CB1-27036B378849}" srcId="{50F821B8-23C0-44CE-B377-73CD5A896C39}" destId="{1EBBF2A8-F978-4F3A-91B2-C002D7A3D92F}" srcOrd="0" destOrd="0" parTransId="{04905ED3-6273-4F32-BED0-470E7C3DAF50}" sibTransId="{FAC0F849-F887-4389-BEAD-144FB9D47696}"/>
    <dgm:cxn modelId="{59498F34-42DC-4E98-9943-1D3AF98DC4F1}" srcId="{50F821B8-23C0-44CE-B377-73CD5A896C39}" destId="{685FED54-CC89-4A6C-A40E-0510602AC64E}" srcOrd="3" destOrd="0" parTransId="{F2E79011-04D0-45F8-AE20-690E0C49BC2B}" sibTransId="{E2A1B77A-A784-4BE1-93D7-7931E4D8C8CA}"/>
    <dgm:cxn modelId="{3E46944F-BB73-481E-80F9-660B993D545E}" srcId="{32541F5C-E4BC-433B-A095-9C0FE93B56B6}" destId="{50F821B8-23C0-44CE-B377-73CD5A896C39}" srcOrd="1" destOrd="0" parTransId="{ABFE2DE0-13C2-4EA5-8263-F936383A1341}" sibTransId="{C8FF7AC3-1CD9-43F7-99F5-100CADC26EEF}"/>
    <dgm:cxn modelId="{A2278156-577C-4116-A105-84FBB1CF031A}" type="presOf" srcId="{0BCA8419-E863-46FD-A375-70DCF319F57C}" destId="{300B579E-396B-44CA-984C-045EAB3B5FB8}" srcOrd="0" destOrd="2" presId="urn:microsoft.com/office/officeart/2005/8/layout/vList2"/>
    <dgm:cxn modelId="{B41C206C-A8BA-4623-BBC6-20311B7C9D90}" type="presOf" srcId="{685FED54-CC89-4A6C-A40E-0510602AC64E}" destId="{BCB89FF2-7248-44D1-A029-859B9323EA8D}" srcOrd="0" destOrd="3" presId="urn:microsoft.com/office/officeart/2005/8/layout/vList2"/>
    <dgm:cxn modelId="{00AC166E-7A8C-47A5-BDA0-4AF87110A80A}" type="presOf" srcId="{608AE273-D3CF-47A6-9EE8-9EADA04F22F1}" destId="{300B579E-396B-44CA-984C-045EAB3B5FB8}" srcOrd="0" destOrd="0" presId="urn:microsoft.com/office/officeart/2005/8/layout/vList2"/>
    <dgm:cxn modelId="{78AC8880-6B1C-468F-A44F-ED12162C1C35}" srcId="{50F821B8-23C0-44CE-B377-73CD5A896C39}" destId="{E30B43ED-F219-4FC5-A1E4-1DCA6DD1172F}" srcOrd="2" destOrd="0" parTransId="{55F572CE-07FC-4662-B94E-6425FA1336AE}" sibTransId="{EBBD74A1-CD12-4F13-B301-329938230855}"/>
    <dgm:cxn modelId="{34148B81-4E95-46BE-A280-052A208EF026}" type="presOf" srcId="{AD899758-2C52-4A49-9AA5-78D74F0B614E}" destId="{BCB89FF2-7248-44D1-A029-859B9323EA8D}" srcOrd="0" destOrd="1" presId="urn:microsoft.com/office/officeart/2005/8/layout/vList2"/>
    <dgm:cxn modelId="{AD55A495-A12C-4756-AE9E-ADE5098C0F59}" srcId="{0E742975-89D3-4CB5-B4E8-952C3A511781}" destId="{608AE273-D3CF-47A6-9EE8-9EADA04F22F1}" srcOrd="0" destOrd="0" parTransId="{BC211329-D452-469A-A5A6-1C7F3347DF61}" sibTransId="{6C1AF487-1C51-4A9E-B966-658B613F5B17}"/>
    <dgm:cxn modelId="{D9F06A96-FECD-4171-8B6D-A337D712B823}" type="presOf" srcId="{48835415-3ED2-4017-AF59-1E705228E220}" destId="{300B579E-396B-44CA-984C-045EAB3B5FB8}" srcOrd="0" destOrd="1" presId="urn:microsoft.com/office/officeart/2005/8/layout/vList2"/>
    <dgm:cxn modelId="{2B43F4AD-8A5C-4113-9A1B-FF4F9E64A9E8}" srcId="{0E742975-89D3-4CB5-B4E8-952C3A511781}" destId="{48835415-3ED2-4017-AF59-1E705228E220}" srcOrd="1" destOrd="0" parTransId="{239A5ACB-14F5-465F-981D-C4B7CDF296BE}" sibTransId="{2665D08A-4908-4035-A141-F16671F21454}"/>
    <dgm:cxn modelId="{57D007AE-F345-4320-8231-BB1F1A39F8CA}" type="presOf" srcId="{1EBBF2A8-F978-4F3A-91B2-C002D7A3D92F}" destId="{BCB89FF2-7248-44D1-A029-859B9323EA8D}" srcOrd="0" destOrd="0" presId="urn:microsoft.com/office/officeart/2005/8/layout/vList2"/>
    <dgm:cxn modelId="{EB1EF5BC-BBCB-4B48-9837-640DEE879FBF}" type="presOf" srcId="{0E742975-89D3-4CB5-B4E8-952C3A511781}" destId="{CABCB4B6-EB0E-4831-B475-C01786018733}" srcOrd="0" destOrd="0" presId="urn:microsoft.com/office/officeart/2005/8/layout/vList2"/>
    <dgm:cxn modelId="{ECCBADCB-227A-4CAB-ACD3-873B63BF90A0}" type="presOf" srcId="{E30B43ED-F219-4FC5-A1E4-1DCA6DD1172F}" destId="{BCB89FF2-7248-44D1-A029-859B9323EA8D}" srcOrd="0" destOrd="2" presId="urn:microsoft.com/office/officeart/2005/8/layout/vList2"/>
    <dgm:cxn modelId="{CF92CDE8-224E-4614-AE62-00345266470B}" type="presOf" srcId="{32541F5C-E4BC-433B-A095-9C0FE93B56B6}" destId="{FAD82062-3B1D-465B-A781-6F257E09EBEB}" srcOrd="0" destOrd="0" presId="urn:microsoft.com/office/officeart/2005/8/layout/vList2"/>
    <dgm:cxn modelId="{0AB2E3E9-F00D-40D8-9C9C-AC34193AE038}" type="presOf" srcId="{50F821B8-23C0-44CE-B377-73CD5A896C39}" destId="{4550D6E8-A53F-4D8B-9922-B90E6684676E}" srcOrd="0" destOrd="0" presId="urn:microsoft.com/office/officeart/2005/8/layout/vList2"/>
    <dgm:cxn modelId="{8C3F09FC-74DE-4105-B6DE-7A7A6899737E}" srcId="{0E742975-89D3-4CB5-B4E8-952C3A511781}" destId="{0BCA8419-E863-46FD-A375-70DCF319F57C}" srcOrd="2" destOrd="0" parTransId="{A54160ED-F30A-4A63-933F-363B343FBAD8}" sibTransId="{EF161CFF-9A19-40F0-959B-73D562CADD72}"/>
    <dgm:cxn modelId="{9768EDFE-06A3-4161-B9C5-820508C827FC}" srcId="{32541F5C-E4BC-433B-A095-9C0FE93B56B6}" destId="{0E742975-89D3-4CB5-B4E8-952C3A511781}" srcOrd="0" destOrd="0" parTransId="{4F742542-387D-4C90-8A92-87E320297DA6}" sibTransId="{ED82F89C-C21D-4751-BE4B-3730C0168930}"/>
    <dgm:cxn modelId="{2DFBFCFF-7FF5-4A1D-8CE7-2AD5917C900C}" srcId="{50F821B8-23C0-44CE-B377-73CD5A896C39}" destId="{AD899758-2C52-4A49-9AA5-78D74F0B614E}" srcOrd="1" destOrd="0" parTransId="{6CCB9831-B73E-442F-85AC-D7B0FB71A4E9}" sibTransId="{53B0F82F-F022-4C59-96C4-23FEA3EB59EE}"/>
    <dgm:cxn modelId="{729036CD-0B55-4351-AE76-80A4C3651D34}" type="presParOf" srcId="{FAD82062-3B1D-465B-A781-6F257E09EBEB}" destId="{CABCB4B6-EB0E-4831-B475-C01786018733}" srcOrd="0" destOrd="0" presId="urn:microsoft.com/office/officeart/2005/8/layout/vList2"/>
    <dgm:cxn modelId="{EBFB0C78-A5D3-4E80-AAD0-DC9F3DACFC87}" type="presParOf" srcId="{FAD82062-3B1D-465B-A781-6F257E09EBEB}" destId="{300B579E-396B-44CA-984C-045EAB3B5FB8}" srcOrd="1" destOrd="0" presId="urn:microsoft.com/office/officeart/2005/8/layout/vList2"/>
    <dgm:cxn modelId="{C2B9B34E-3763-479E-AC3E-475DDC890EF0}" type="presParOf" srcId="{FAD82062-3B1D-465B-A781-6F257E09EBEB}" destId="{4550D6E8-A53F-4D8B-9922-B90E6684676E}" srcOrd="2" destOrd="0" presId="urn:microsoft.com/office/officeart/2005/8/layout/vList2"/>
    <dgm:cxn modelId="{51DFFEE4-35C2-4D70-B4FF-4207DDDE5F1C}" type="presParOf" srcId="{FAD82062-3B1D-465B-A781-6F257E09EBEB}" destId="{BCB89FF2-7248-44D1-A029-859B9323EA8D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ABCB4B6-EB0E-4831-B475-C01786018733}">
      <dsp:nvSpPr>
        <dsp:cNvPr id="0" name=""/>
        <dsp:cNvSpPr/>
      </dsp:nvSpPr>
      <dsp:spPr>
        <a:xfrm>
          <a:off x="0" y="185498"/>
          <a:ext cx="10515600" cy="6715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Sub-space in Digital Learning:</a:t>
          </a:r>
        </a:p>
      </dsp:txBody>
      <dsp:txXfrm>
        <a:off x="32784" y="218282"/>
        <a:ext cx="10450032" cy="606012"/>
      </dsp:txXfrm>
    </dsp:sp>
    <dsp:sp modelId="{300B579E-396B-44CA-984C-045EAB3B5FB8}">
      <dsp:nvSpPr>
        <dsp:cNvPr id="0" name=""/>
        <dsp:cNvSpPr/>
      </dsp:nvSpPr>
      <dsp:spPr>
        <a:xfrm>
          <a:off x="0" y="857079"/>
          <a:ext cx="10515600" cy="11302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35560" rIns="199136" bIns="3556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200" kern="1200"/>
            <a:t>Specialized virtual environments within broader e-learning platforms.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200" kern="1200"/>
            <a:t>Tailored to specific learning needs or methods.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200" kern="1200"/>
            <a:t>Examples: Virtual labs for science, discussion forums for literature.</a:t>
          </a:r>
        </a:p>
      </dsp:txBody>
      <dsp:txXfrm>
        <a:off x="0" y="857079"/>
        <a:ext cx="10515600" cy="1130220"/>
      </dsp:txXfrm>
    </dsp:sp>
    <dsp:sp modelId="{4550D6E8-A53F-4D8B-9922-B90E6684676E}">
      <dsp:nvSpPr>
        <dsp:cNvPr id="0" name=""/>
        <dsp:cNvSpPr/>
      </dsp:nvSpPr>
      <dsp:spPr>
        <a:xfrm>
          <a:off x="0" y="1987299"/>
          <a:ext cx="10515600" cy="6715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Audience - Educators</a:t>
          </a:r>
        </a:p>
      </dsp:txBody>
      <dsp:txXfrm>
        <a:off x="32784" y="2020083"/>
        <a:ext cx="10450032" cy="606012"/>
      </dsp:txXfrm>
    </dsp:sp>
    <dsp:sp modelId="{BCB89FF2-7248-44D1-A029-859B9323EA8D}">
      <dsp:nvSpPr>
        <dsp:cNvPr id="0" name=""/>
        <dsp:cNvSpPr/>
      </dsp:nvSpPr>
      <dsp:spPr>
        <a:xfrm>
          <a:off x="0" y="2658879"/>
          <a:ext cx="10515600" cy="15069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35560" rIns="199136" bIns="3556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200" kern="1200"/>
            <a:t>At the forefront of the digital education transformation.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200" kern="1200"/>
            <a:t>Active contributors, not just end-users.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200" kern="1200"/>
            <a:t>Needs: Enhanced engagement, real-time feedback, simplified administrative tasks.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200" kern="1200"/>
            <a:t>Bridge to understanding student behaviors and needs.</a:t>
          </a:r>
        </a:p>
      </dsp:txBody>
      <dsp:txXfrm>
        <a:off x="0" y="2658879"/>
        <a:ext cx="10515600" cy="15069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10/19/23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2522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10/19/23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4158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10/19/23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9386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10/19/23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5365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10/19/23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6453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10/19/23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245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10/19/23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26951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10/19/23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5013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10/19/23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6769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10/19/23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8561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10/19/23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2879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10/19/23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4863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10" Type="http://schemas.openxmlformats.org/officeDocument/2006/relationships/image" Target="../media/image3.svg"/><Relationship Id="rId4" Type="http://schemas.openxmlformats.org/officeDocument/2006/relationships/image" Target="../media/image18.png"/><Relationship Id="rId9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24.png"/><Relationship Id="rId7" Type="http://schemas.openxmlformats.org/officeDocument/2006/relationships/image" Target="../media/image19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10" Type="http://schemas.openxmlformats.org/officeDocument/2006/relationships/image" Target="../media/image3.svg"/><Relationship Id="rId4" Type="http://schemas.openxmlformats.org/officeDocument/2006/relationships/image" Target="../media/image25.png"/><Relationship Id="rId9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3" Type="http://schemas.openxmlformats.org/officeDocument/2006/relationships/diagramLayout" Target="../diagrams/layout1.xml"/><Relationship Id="rId7" Type="http://schemas.openxmlformats.org/officeDocument/2006/relationships/image" Target="../media/image2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erson using a tablet in a classroom&#10;&#10;Description automatically generated">
            <a:extLst>
              <a:ext uri="{FF2B5EF4-FFF2-40B4-BE49-F238E27FC236}">
                <a16:creationId xmlns:a16="http://schemas.microsoft.com/office/drawing/2014/main" id="{CD17BC76-0100-99EA-BEB2-85423F3BF1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060" r="9089" b="3017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n-US" sz="4400" b="1">
                <a:latin typeface="Calibri"/>
                <a:ea typeface="+mj-lt"/>
                <a:cs typeface="+mj-lt"/>
              </a:rPr>
              <a:t>JustAsk</a:t>
            </a:r>
            <a:r>
              <a:rPr lang="en-US" sz="4400">
                <a:latin typeface="Calibri"/>
                <a:ea typeface="+mj-lt"/>
                <a:cs typeface="+mj-lt"/>
              </a:rPr>
              <a:t>: Your one-stop solution for instant answers to any question</a:t>
            </a:r>
            <a:endParaRPr lang="en-US" sz="4400">
              <a:latin typeface="Calibri"/>
              <a:cs typeface="Calibri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7980" y="6121914"/>
            <a:ext cx="1513916" cy="486247"/>
          </a:xfrm>
        </p:spPr>
        <p:txBody>
          <a:bodyPr vert="horz" lIns="91440" tIns="45720" rIns="91440" bIns="45720" rtlCol="0">
            <a:normAutofit/>
          </a:bodyPr>
          <a:lstStyle/>
          <a:p>
            <a:pPr algn="l"/>
            <a:r>
              <a:rPr lang="en-US" sz="2000">
                <a:cs typeface="Calibri"/>
              </a:rPr>
              <a:t>Group 8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892D54-2340-8EE1-AD29-62B736D501AB}"/>
              </a:ext>
            </a:extLst>
          </p:cNvPr>
          <p:cNvSpPr txBox="1"/>
          <p:nvPr/>
        </p:nvSpPr>
        <p:spPr>
          <a:xfrm>
            <a:off x="2590114" y="5240461"/>
            <a:ext cx="3501258" cy="7232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600"/>
              </a:spcAft>
            </a:pPr>
            <a:endParaRPr lang="en-US">
              <a:cs typeface="Calibri"/>
            </a:endParaRPr>
          </a:p>
          <a:p>
            <a:pPr algn="l">
              <a:spcAft>
                <a:spcPts val="600"/>
              </a:spcAft>
            </a:pPr>
            <a:endParaRPr lang="en-US">
              <a:cs typeface="Calibri"/>
            </a:endParaRPr>
          </a:p>
        </p:txBody>
      </p:sp>
      <p:pic>
        <p:nvPicPr>
          <p:cNvPr id="9" name="Graphic 8" descr="George Brown College Home">
            <a:extLst>
              <a:ext uri="{FF2B5EF4-FFF2-40B4-BE49-F238E27FC236}">
                <a16:creationId xmlns:a16="http://schemas.microsoft.com/office/drawing/2014/main" id="{2F4D353A-92E1-0759-CF75-4432EECE6A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3084" y="157822"/>
            <a:ext cx="1148364" cy="744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2A7F1E-0972-3D30-B245-1FEAD6D71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044" y="185275"/>
            <a:ext cx="10058400" cy="1609344"/>
          </a:xfrm>
        </p:spPr>
        <p:txBody>
          <a:bodyPr/>
          <a:lstStyle/>
          <a:p>
            <a:pPr algn="ctr"/>
            <a:r>
              <a:rPr lang="en-US">
                <a:ea typeface="Calibri Light"/>
                <a:cs typeface="Calibri Light"/>
              </a:rPr>
              <a:t>Usability Script 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E54477-5017-4CEB-D294-8521FEC0F7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66184"/>
            <a:ext cx="10515600" cy="5348661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>
              <a:buNone/>
            </a:pPr>
            <a:r>
              <a:rPr lang="en-US" sz="2100" b="1" dirty="0">
                <a:latin typeface="Arial"/>
                <a:cs typeface="Arial"/>
              </a:rPr>
              <a:t>Scenario 1:</a:t>
            </a:r>
            <a:r>
              <a:rPr lang="en-US" sz="2100" dirty="0">
                <a:latin typeface="Arial"/>
                <a:cs typeface="Arial"/>
              </a:rPr>
              <a:t> You are a 2nd year student in Social Sciences. Your teacher made an announcement about a new app that can be used to clarify any doubts that you may have.</a:t>
            </a:r>
            <a:endParaRPr lang="en-US" dirty="0"/>
          </a:p>
          <a:p>
            <a:pPr marL="457200" indent="-457200">
              <a:buAutoNum type="arabicPeriod"/>
            </a:pPr>
            <a:r>
              <a:rPr lang="en-US" sz="2100" dirty="0">
                <a:latin typeface="Arial"/>
                <a:cs typeface="Arial"/>
              </a:rPr>
              <a:t>You are learning about a new topic in a class, and you are confused about it. How will you use the app to seek help?</a:t>
            </a:r>
          </a:p>
          <a:p>
            <a:pPr marL="457200" indent="-457200">
              <a:buAutoNum type="arabicPeriod"/>
            </a:pPr>
            <a:r>
              <a:rPr lang="en-US" sz="2100" dirty="0">
                <a:latin typeface="Arial"/>
                <a:cs typeface="Arial"/>
              </a:rPr>
              <a:t>Last week you had asked the application questions related to a project. You forgot to makes notes from it. You want to access it now and take relevant notes. Can you please show us how you can do this?</a:t>
            </a:r>
          </a:p>
          <a:p>
            <a:endParaRPr lang="en-US" sz="2100" dirty="0">
              <a:latin typeface="Arial"/>
              <a:cs typeface="Arial"/>
            </a:endParaRPr>
          </a:p>
          <a:p>
            <a:pPr marL="0" indent="0">
              <a:buNone/>
            </a:pPr>
            <a:r>
              <a:rPr lang="en-US" sz="2100" b="1" dirty="0">
                <a:latin typeface="Arial"/>
                <a:cs typeface="Arial"/>
              </a:rPr>
              <a:t>Scenario 2:</a:t>
            </a:r>
            <a:r>
              <a:rPr lang="en-US" sz="2100" dirty="0">
                <a:latin typeface="Arial"/>
                <a:cs typeface="Arial"/>
              </a:rPr>
              <a:t> You are a math teacher. You heard about an application that can be used to monitor student's progress and provide them with instant help and feedback. You decide to try it out.</a:t>
            </a:r>
          </a:p>
          <a:p>
            <a:pPr marL="457200" indent="-457200">
              <a:buAutoNum type="arabicPeriod"/>
            </a:pPr>
            <a:r>
              <a:rPr lang="en-US" sz="2100" dirty="0">
                <a:latin typeface="Arial"/>
                <a:cs typeface="Arial"/>
              </a:rPr>
              <a:t>You want to check whether students are facing difficulties with any specific topic. If they are struggling, how will you reach out to them?</a:t>
            </a:r>
          </a:p>
          <a:p>
            <a:pPr marL="457200" indent="-457200">
              <a:buAutoNum type="arabicPeriod"/>
            </a:pPr>
            <a:r>
              <a:rPr lang="en-US" sz="2100" dirty="0">
                <a:latin typeface="Arial"/>
                <a:cs typeface="Arial"/>
              </a:rPr>
              <a:t>You notice that there are certain students that participate actively during the online classes, and you want to keep track of these students. How will you do this?</a:t>
            </a:r>
            <a:endParaRPr lang="en-US" dirty="0">
              <a:cs typeface="Calibri" panose="020F0502020204030204"/>
            </a:endParaRPr>
          </a:p>
        </p:txBody>
      </p:sp>
      <p:pic>
        <p:nvPicPr>
          <p:cNvPr id="4" name="Graphic 3" descr="George Brown College Home">
            <a:extLst>
              <a:ext uri="{FF2B5EF4-FFF2-40B4-BE49-F238E27FC236}">
                <a16:creationId xmlns:a16="http://schemas.microsoft.com/office/drawing/2014/main" id="{4F433B56-CA70-CB9C-E068-9AA92B0CC6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7986" y="31612"/>
            <a:ext cx="1148364" cy="744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1931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2A7F1E-0972-3D30-B245-1FEAD6D71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816" y="365125"/>
            <a:ext cx="11136984" cy="1325563"/>
          </a:xfrm>
        </p:spPr>
        <p:txBody>
          <a:bodyPr/>
          <a:lstStyle/>
          <a:p>
            <a:pPr algn="ctr"/>
            <a:r>
              <a:rPr lang="en-US">
                <a:ea typeface="Calibri Light"/>
                <a:cs typeface="Calibri Light"/>
              </a:rPr>
              <a:t>Feedback from testing 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E54477-5017-4CEB-D294-8521FEC0F7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21132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>
                <a:cs typeface="Calibri"/>
              </a:rPr>
              <a:t>Rephrase task 1 for teacher – It was earlier worded as "You want to see which students have trouble at which points "</a:t>
            </a:r>
          </a:p>
          <a:p>
            <a:pPr lvl="1"/>
            <a:r>
              <a:rPr lang="en-US">
                <a:cs typeface="Calibri"/>
              </a:rPr>
              <a:t>Rephrased it to "You want to check whether students are facing difficulties with any specific topic. If they are struggling, how will you reach out to them?"</a:t>
            </a:r>
          </a:p>
          <a:p>
            <a:r>
              <a:rPr lang="en-US">
                <a:cs typeface="Calibri"/>
              </a:rPr>
              <a:t>Add a timeline for the alerts/insights that are generated </a:t>
            </a:r>
          </a:p>
          <a:p>
            <a:pPr lvl="1"/>
            <a:r>
              <a:rPr lang="en-US">
                <a:cs typeface="Calibri"/>
              </a:rPr>
              <a:t>The time in which the insight was generated by the application is also visible now</a:t>
            </a:r>
          </a:p>
          <a:p>
            <a:r>
              <a:rPr lang="en-US">
                <a:cs typeface="Calibri"/>
              </a:rPr>
              <a:t>Add relevant icons at the bottom of each screen so that it is easy to navigate to different screens </a:t>
            </a:r>
          </a:p>
          <a:p>
            <a:pPr lvl="1"/>
            <a:r>
              <a:rPr lang="en-US">
                <a:cs typeface="Calibri"/>
              </a:rPr>
              <a:t>For ease of navigation we added the relevant icons at the bottom of each page</a:t>
            </a:r>
          </a:p>
        </p:txBody>
      </p:sp>
      <p:pic>
        <p:nvPicPr>
          <p:cNvPr id="4" name="Graphic 3" descr="George Brown College Home">
            <a:extLst>
              <a:ext uri="{FF2B5EF4-FFF2-40B4-BE49-F238E27FC236}">
                <a16:creationId xmlns:a16="http://schemas.microsoft.com/office/drawing/2014/main" id="{98673CB4-B1D9-513B-F84F-0BC0CDDB1E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922" y="0"/>
            <a:ext cx="1148364" cy="744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1354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2A7F1E-0972-3D30-B245-1FEAD6D71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133" y="189279"/>
            <a:ext cx="11244667" cy="1325563"/>
          </a:xfrm>
        </p:spPr>
        <p:txBody>
          <a:bodyPr/>
          <a:lstStyle/>
          <a:p>
            <a:pPr algn="ctr"/>
            <a:r>
              <a:rPr lang="en-US">
                <a:ea typeface="Calibri Light"/>
                <a:cs typeface="Calibri Light"/>
              </a:rPr>
              <a:t>Final Prototype</a:t>
            </a:r>
            <a:br>
              <a:rPr lang="en-US">
                <a:ea typeface="Calibri Light"/>
                <a:cs typeface="Calibri Light"/>
              </a:rPr>
            </a:br>
            <a:r>
              <a:rPr lang="en-US" sz="3200">
                <a:cs typeface="Calibri Light"/>
              </a:rPr>
              <a:t>Scenario-Student</a:t>
            </a:r>
            <a:endParaRPr lang="en-US" sz="4000">
              <a:cs typeface="Calibri Light" panose="020F0302020204030204"/>
            </a:endParaRPr>
          </a:p>
        </p:txBody>
      </p:sp>
      <p:pic>
        <p:nvPicPr>
          <p:cNvPr id="4" name="Content Placeholder 3" descr="A white paper with blue writing&#10;&#10;Description automatically generated">
            <a:extLst>
              <a:ext uri="{FF2B5EF4-FFF2-40B4-BE49-F238E27FC236}">
                <a16:creationId xmlns:a16="http://schemas.microsoft.com/office/drawing/2014/main" id="{779BA504-9BB4-F5BB-702C-FCE23C8517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760" y="1526262"/>
            <a:ext cx="2150309" cy="4510452"/>
          </a:xfrm>
        </p:spPr>
      </p:pic>
      <p:pic>
        <p:nvPicPr>
          <p:cNvPr id="5" name="Picture 4" descr="A paper with text on it&#10;&#10;Description automatically generated">
            <a:extLst>
              <a:ext uri="{FF2B5EF4-FFF2-40B4-BE49-F238E27FC236}">
                <a16:creationId xmlns:a16="http://schemas.microsoft.com/office/drawing/2014/main" id="{AC9A3F68-93A3-A429-4B2A-E7940B382E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8278" y="1400910"/>
            <a:ext cx="2371732" cy="4642338"/>
          </a:xfrm>
          <a:prstGeom prst="rect">
            <a:avLst/>
          </a:prstGeom>
        </p:spPr>
      </p:pic>
      <p:pic>
        <p:nvPicPr>
          <p:cNvPr id="7" name="Picture 6" descr="A group of chat bubbles&#10;&#10;Description automatically generated">
            <a:extLst>
              <a:ext uri="{FF2B5EF4-FFF2-40B4-BE49-F238E27FC236}">
                <a16:creationId xmlns:a16="http://schemas.microsoft.com/office/drawing/2014/main" id="{7DE6AE68-F167-6D8A-1D94-099C9C6D8A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0413" y="1314816"/>
            <a:ext cx="2918287" cy="4818184"/>
          </a:xfrm>
          <a:prstGeom prst="rect">
            <a:avLst/>
          </a:prstGeom>
        </p:spPr>
      </p:pic>
      <p:pic>
        <p:nvPicPr>
          <p:cNvPr id="8" name="Graphic 7" descr="Touchscreen outline">
            <a:extLst>
              <a:ext uri="{FF2B5EF4-FFF2-40B4-BE49-F238E27FC236}">
                <a16:creationId xmlns:a16="http://schemas.microsoft.com/office/drawing/2014/main" id="{BA66198E-326D-9949-4AB0-C58689829D3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9980000">
            <a:off x="1349425" y="3273839"/>
            <a:ext cx="819151" cy="819151"/>
          </a:xfrm>
          <a:prstGeom prst="rect">
            <a:avLst/>
          </a:prstGeom>
        </p:spPr>
      </p:pic>
      <p:pic>
        <p:nvPicPr>
          <p:cNvPr id="9" name="Graphic 8" descr="Touchscreen outline">
            <a:extLst>
              <a:ext uri="{FF2B5EF4-FFF2-40B4-BE49-F238E27FC236}">
                <a16:creationId xmlns:a16="http://schemas.microsoft.com/office/drawing/2014/main" id="{768ED008-6627-ED90-37DC-ECC4AA7D4F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9980000">
            <a:off x="3567182" y="3707568"/>
            <a:ext cx="745881" cy="753208"/>
          </a:xfrm>
          <a:prstGeom prst="rect">
            <a:avLst/>
          </a:prstGeom>
        </p:spPr>
      </p:pic>
      <p:pic>
        <p:nvPicPr>
          <p:cNvPr id="10" name="Graphic 9" descr="Touchscreen outline">
            <a:extLst>
              <a:ext uri="{FF2B5EF4-FFF2-40B4-BE49-F238E27FC236}">
                <a16:creationId xmlns:a16="http://schemas.microsoft.com/office/drawing/2014/main" id="{35EC8E87-EC4C-4473-9FA1-E39FAD7352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9980000">
            <a:off x="5956110" y="5706861"/>
            <a:ext cx="672612" cy="672612"/>
          </a:xfrm>
          <a:prstGeom prst="rect">
            <a:avLst/>
          </a:prstGeom>
        </p:spPr>
      </p:pic>
      <p:pic>
        <p:nvPicPr>
          <p:cNvPr id="11" name="Picture 10" descr="A white paper with blue writing&#10;&#10;Description automatically generated">
            <a:extLst>
              <a:ext uri="{FF2B5EF4-FFF2-40B4-BE49-F238E27FC236}">
                <a16:creationId xmlns:a16="http://schemas.microsoft.com/office/drawing/2014/main" id="{4C52EEDE-D4C5-49C4-513B-79E7256155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51361" y="1107833"/>
            <a:ext cx="2353491" cy="4942741"/>
          </a:xfrm>
          <a:prstGeom prst="rect">
            <a:avLst/>
          </a:prstGeom>
        </p:spPr>
      </p:pic>
      <p:pic>
        <p:nvPicPr>
          <p:cNvPr id="3" name="Picture 2" descr="A paper with text and numbers&#10;&#10;Description automatically generated">
            <a:extLst>
              <a:ext uri="{FF2B5EF4-FFF2-40B4-BE49-F238E27FC236}">
                <a16:creationId xmlns:a16="http://schemas.microsoft.com/office/drawing/2014/main" id="{85FFF171-F0C0-1C6E-2B61-4A976EB3557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37489" y="1371601"/>
            <a:ext cx="2613580" cy="4627684"/>
          </a:xfrm>
          <a:prstGeom prst="rect">
            <a:avLst/>
          </a:prstGeom>
        </p:spPr>
      </p:pic>
      <p:pic>
        <p:nvPicPr>
          <p:cNvPr id="6" name="Graphic 5" descr="Touchscreen outline">
            <a:extLst>
              <a:ext uri="{FF2B5EF4-FFF2-40B4-BE49-F238E27FC236}">
                <a16:creationId xmlns:a16="http://schemas.microsoft.com/office/drawing/2014/main" id="{3402E6DA-1963-98EA-4210-AE0D99E17CD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9980000">
            <a:off x="8813610" y="2937284"/>
            <a:ext cx="672612" cy="672612"/>
          </a:xfrm>
          <a:prstGeom prst="rect">
            <a:avLst/>
          </a:prstGeom>
        </p:spPr>
      </p:pic>
      <p:pic>
        <p:nvPicPr>
          <p:cNvPr id="12" name="Graphic 11" descr="George Brown College Home">
            <a:extLst>
              <a:ext uri="{FF2B5EF4-FFF2-40B4-BE49-F238E27FC236}">
                <a16:creationId xmlns:a16="http://schemas.microsoft.com/office/drawing/2014/main" id="{2D0E4478-F940-209A-9104-02B59CC99B0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9133" y="158061"/>
            <a:ext cx="1148364" cy="744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30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3D6B6FB3-BE54-EE2A-0F5E-678C7DECDDFF}"/>
              </a:ext>
            </a:extLst>
          </p:cNvPr>
          <p:cNvSpPr txBox="1">
            <a:spLocks/>
          </p:cNvSpPr>
          <p:nvPr/>
        </p:nvSpPr>
        <p:spPr>
          <a:xfrm>
            <a:off x="109133" y="189279"/>
            <a:ext cx="112446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>
                <a:ea typeface="Calibri Light"/>
                <a:cs typeface="Calibri Light"/>
              </a:rPr>
              <a:t>Final Prototype</a:t>
            </a:r>
            <a:br>
              <a:rPr lang="en-US">
                <a:ea typeface="Calibri Light"/>
                <a:cs typeface="Calibri Light"/>
              </a:rPr>
            </a:br>
            <a:r>
              <a:rPr lang="en-US" sz="3200">
                <a:cs typeface="Calibri Light"/>
              </a:rPr>
              <a:t>Scenario-Teacher</a:t>
            </a:r>
            <a:endParaRPr lang="en-US" sz="4000">
              <a:cs typeface="Calibri Light" panose="020F0302020204030204"/>
            </a:endParaRPr>
          </a:p>
        </p:txBody>
      </p:sp>
      <p:pic>
        <p:nvPicPr>
          <p:cNvPr id="9" name="Picture 8" descr="A paper with writing on it&#10;&#10;Description automatically generated">
            <a:extLst>
              <a:ext uri="{FF2B5EF4-FFF2-40B4-BE49-F238E27FC236}">
                <a16:creationId xmlns:a16="http://schemas.microsoft.com/office/drawing/2014/main" id="{5300F4D1-1559-E9ED-186D-6A56EDF798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872" y="1386254"/>
            <a:ext cx="2641601" cy="4693627"/>
          </a:xfrm>
          <a:prstGeom prst="rect">
            <a:avLst/>
          </a:prstGeom>
        </p:spPr>
      </p:pic>
      <p:pic>
        <p:nvPicPr>
          <p:cNvPr id="10" name="Picture 9" descr="A white paper with blue writing&#10;&#10;Description automatically generated">
            <a:extLst>
              <a:ext uri="{FF2B5EF4-FFF2-40B4-BE49-F238E27FC236}">
                <a16:creationId xmlns:a16="http://schemas.microsoft.com/office/drawing/2014/main" id="{5447D746-4CFB-FD4A-7E08-E4E38755F7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4857" y="1452197"/>
            <a:ext cx="2448709" cy="4378569"/>
          </a:xfrm>
          <a:prstGeom prst="rect">
            <a:avLst/>
          </a:prstGeom>
        </p:spPr>
      </p:pic>
      <p:pic>
        <p:nvPicPr>
          <p:cNvPr id="11" name="Picture 10" descr="A list of names on a white paper&#10;&#10;Description automatically generated">
            <a:extLst>
              <a:ext uri="{FF2B5EF4-FFF2-40B4-BE49-F238E27FC236}">
                <a16:creationId xmlns:a16="http://schemas.microsoft.com/office/drawing/2014/main" id="{E169C121-6BC8-EF8C-D464-1453BACD32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0223" y="1364273"/>
            <a:ext cx="2450284" cy="4466492"/>
          </a:xfrm>
          <a:prstGeom prst="rect">
            <a:avLst/>
          </a:prstGeom>
        </p:spPr>
      </p:pic>
      <p:pic>
        <p:nvPicPr>
          <p:cNvPr id="12" name="Picture 11" descr="A close-up of a paper&#10;&#10;Description automatically generated">
            <a:extLst>
              <a:ext uri="{FF2B5EF4-FFF2-40B4-BE49-F238E27FC236}">
                <a16:creationId xmlns:a16="http://schemas.microsoft.com/office/drawing/2014/main" id="{443239BB-24F5-F285-930D-7B3F4A22A9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00500" y="1078525"/>
            <a:ext cx="2657385" cy="4803530"/>
          </a:xfrm>
          <a:prstGeom prst="rect">
            <a:avLst/>
          </a:prstGeom>
        </p:spPr>
      </p:pic>
      <p:pic>
        <p:nvPicPr>
          <p:cNvPr id="13" name="Picture 12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4E7CFB2B-1799-0942-7D81-DC224BFF91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72835" y="1356946"/>
            <a:ext cx="2022177" cy="4473819"/>
          </a:xfrm>
          <a:prstGeom prst="rect">
            <a:avLst/>
          </a:prstGeom>
        </p:spPr>
      </p:pic>
      <p:pic>
        <p:nvPicPr>
          <p:cNvPr id="15" name="Graphic 14" descr="Touchscreen outline">
            <a:extLst>
              <a:ext uri="{FF2B5EF4-FFF2-40B4-BE49-F238E27FC236}">
                <a16:creationId xmlns:a16="http://schemas.microsoft.com/office/drawing/2014/main" id="{EB30D47C-0E7D-D9FD-6059-5D92705CA14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760000">
            <a:off x="187512" y="3737317"/>
            <a:ext cx="679939" cy="679939"/>
          </a:xfrm>
          <a:prstGeom prst="rect">
            <a:avLst/>
          </a:prstGeom>
        </p:spPr>
      </p:pic>
      <p:pic>
        <p:nvPicPr>
          <p:cNvPr id="17" name="Graphic 16" descr="Touchscreen outline">
            <a:extLst>
              <a:ext uri="{FF2B5EF4-FFF2-40B4-BE49-F238E27FC236}">
                <a16:creationId xmlns:a16="http://schemas.microsoft.com/office/drawing/2014/main" id="{EA0DB1CB-31DA-734E-345B-A284F024B7E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-1620000">
            <a:off x="4527330" y="3414677"/>
            <a:ext cx="635977" cy="635977"/>
          </a:xfrm>
          <a:prstGeom prst="rect">
            <a:avLst/>
          </a:prstGeom>
        </p:spPr>
      </p:pic>
      <p:pic>
        <p:nvPicPr>
          <p:cNvPr id="19" name="Graphic 18" descr="Touchscreen outline">
            <a:extLst>
              <a:ext uri="{FF2B5EF4-FFF2-40B4-BE49-F238E27FC236}">
                <a16:creationId xmlns:a16="http://schemas.microsoft.com/office/drawing/2014/main" id="{43CBD687-955B-506B-66F5-1435F82C178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-1620000">
            <a:off x="6188571" y="5556950"/>
            <a:ext cx="562708" cy="548054"/>
          </a:xfrm>
          <a:prstGeom prst="rect">
            <a:avLst/>
          </a:prstGeom>
        </p:spPr>
      </p:pic>
      <p:pic>
        <p:nvPicPr>
          <p:cNvPr id="21" name="Graphic 20" descr="Touchscreen outline">
            <a:extLst>
              <a:ext uri="{FF2B5EF4-FFF2-40B4-BE49-F238E27FC236}">
                <a16:creationId xmlns:a16="http://schemas.microsoft.com/office/drawing/2014/main" id="{21EDEB02-8D1A-F969-8BFC-55FF67FEB96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-1620000">
            <a:off x="8320123" y="2386873"/>
            <a:ext cx="496766" cy="496766"/>
          </a:xfrm>
          <a:prstGeom prst="rect">
            <a:avLst/>
          </a:prstGeom>
        </p:spPr>
      </p:pic>
      <p:pic>
        <p:nvPicPr>
          <p:cNvPr id="2" name="Graphic 1" descr="George Brown College Home">
            <a:extLst>
              <a:ext uri="{FF2B5EF4-FFF2-40B4-BE49-F238E27FC236}">
                <a16:creationId xmlns:a16="http://schemas.microsoft.com/office/drawing/2014/main" id="{5D8C4D5E-7355-1525-D364-3BA432748B6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9133" y="158061"/>
            <a:ext cx="1148364" cy="744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140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01C38D-92F6-C143-0895-B4E43DA4BB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83169" y="1600584"/>
            <a:ext cx="5430716" cy="1317992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>
              <a:buNone/>
            </a:pPr>
            <a:r>
              <a:rPr lang="en-US" sz="9600" b="1">
                <a:cs typeface="Calibri"/>
              </a:rPr>
              <a:t>Thank You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91237A1-4814-5D0F-B43E-B8A0B07A3A09}"/>
              </a:ext>
            </a:extLst>
          </p:cNvPr>
          <p:cNvSpPr txBox="1"/>
          <p:nvPr/>
        </p:nvSpPr>
        <p:spPr>
          <a:xfrm>
            <a:off x="8200450" y="3678460"/>
            <a:ext cx="3792865" cy="31393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u="sng" dirty="0">
                <a:cs typeface="Calibri"/>
              </a:rPr>
              <a:t>Group Members</a:t>
            </a:r>
            <a:br>
              <a:rPr lang="en-US" u="sng" dirty="0">
                <a:cs typeface="Calibri"/>
              </a:rPr>
            </a:br>
            <a:r>
              <a:rPr lang="en-US" dirty="0">
                <a:cs typeface="Calibri"/>
              </a:rPr>
              <a:t>1. Kumud</a:t>
            </a:r>
          </a:p>
          <a:p>
            <a:r>
              <a:rPr lang="en-US" dirty="0">
                <a:cs typeface="Calibri"/>
              </a:rPr>
              <a:t>2. Baris Alan</a:t>
            </a:r>
          </a:p>
          <a:p>
            <a:r>
              <a:rPr lang="en-US" dirty="0">
                <a:cs typeface="Calibri"/>
              </a:rPr>
              <a:t>3. Qianfan Cheng</a:t>
            </a:r>
          </a:p>
          <a:p>
            <a:r>
              <a:rPr lang="en-US" dirty="0">
                <a:cs typeface="Calibri"/>
              </a:rPr>
              <a:t>4. Ali </a:t>
            </a:r>
            <a:r>
              <a:rPr lang="en-US" dirty="0" err="1">
                <a:cs typeface="Calibri"/>
              </a:rPr>
              <a:t>Guneysel</a:t>
            </a:r>
          </a:p>
          <a:p>
            <a:r>
              <a:rPr lang="en-US" dirty="0">
                <a:cs typeface="Calibri"/>
              </a:rPr>
              <a:t>5. Sut Ring Ja K P</a:t>
            </a:r>
          </a:p>
          <a:p>
            <a:r>
              <a:rPr lang="en-US" dirty="0">
                <a:ea typeface="+mn-lt"/>
                <a:cs typeface="+mn-lt"/>
              </a:rPr>
              <a:t>6. Erinda Kapllani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7. Rajvi Patel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8. </a:t>
            </a:r>
            <a:r>
              <a:rPr lang="en-US" dirty="0" err="1">
                <a:ea typeface="+mn-lt"/>
                <a:cs typeface="+mn-lt"/>
              </a:rPr>
              <a:t>Kajhonprom</a:t>
            </a:r>
            <a:r>
              <a:rPr lang="en-US" dirty="0">
                <a:ea typeface="+mn-lt"/>
                <a:cs typeface="+mn-lt"/>
              </a:rPr>
              <a:t> </a:t>
            </a:r>
            <a:r>
              <a:rPr lang="en-US" dirty="0" err="1">
                <a:ea typeface="+mn-lt"/>
                <a:cs typeface="+mn-lt"/>
              </a:rPr>
              <a:t>Trongkitroongruang</a:t>
            </a:r>
            <a:endParaRPr lang="en-US" dirty="0" err="1"/>
          </a:p>
          <a:p>
            <a:r>
              <a:rPr lang="en-US" dirty="0">
                <a:ea typeface="+mn-lt"/>
                <a:cs typeface="+mn-lt"/>
              </a:rPr>
              <a:t>9. </a:t>
            </a:r>
            <a:r>
              <a:rPr lang="en-US" dirty="0" err="1">
                <a:ea typeface="+mn-lt"/>
                <a:cs typeface="+mn-lt"/>
              </a:rPr>
              <a:t>Madhoumithaa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Veerasethu</a:t>
            </a:r>
            <a:endParaRPr lang="en-US" dirty="0" err="1"/>
          </a:p>
          <a:p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599803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2A7F1E-0972-3D30-B245-1FEAD6D71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0062"/>
            <a:ext cx="10515600" cy="1325563"/>
          </a:xfrm>
        </p:spPr>
        <p:txBody>
          <a:bodyPr/>
          <a:lstStyle/>
          <a:p>
            <a:pPr algn="ctr"/>
            <a:r>
              <a:rPr lang="en-US">
                <a:ea typeface="Calibri Light"/>
                <a:cs typeface="Calibri Light"/>
              </a:rPr>
              <a:t>Subspace and Audience </a:t>
            </a:r>
            <a:endParaRPr lang="en-US"/>
          </a:p>
        </p:txBody>
      </p:sp>
      <p:graphicFrame>
        <p:nvGraphicFramePr>
          <p:cNvPr id="23" name="Content Placeholder 2">
            <a:extLst>
              <a:ext uri="{FF2B5EF4-FFF2-40B4-BE49-F238E27FC236}">
                <a16:creationId xmlns:a16="http://schemas.microsoft.com/office/drawing/2014/main" id="{CCB8FCE4-F362-1037-99A3-F2A65C31FB8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49658583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Graphic 2" descr="George Brown College Home">
            <a:extLst>
              <a:ext uri="{FF2B5EF4-FFF2-40B4-BE49-F238E27FC236}">
                <a16:creationId xmlns:a16="http://schemas.microsoft.com/office/drawing/2014/main" id="{695808FC-22F8-65C3-399F-3F83325876E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64018" y="73137"/>
            <a:ext cx="1148364" cy="744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34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BB629-2883-AA19-95F2-DC8E6D0A1C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4218"/>
            <a:ext cx="12192000" cy="1345269"/>
          </a:xfrm>
        </p:spPr>
        <p:txBody>
          <a:bodyPr/>
          <a:lstStyle/>
          <a:p>
            <a:pPr algn="ctr"/>
            <a:r>
              <a:rPr lang="en-US">
                <a:ea typeface="+mj-lt"/>
                <a:cs typeface="+mj-lt"/>
              </a:rPr>
              <a:t>As-Is Scenario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A670F15-CA3A-2787-1EFD-37EAF0E5FD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68790" y="1659901"/>
            <a:ext cx="6792309" cy="4473530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B597A7F-B105-E3B8-E825-BD3B45626120}"/>
              </a:ext>
            </a:extLst>
          </p:cNvPr>
          <p:cNvSpPr txBox="1"/>
          <p:nvPr/>
        </p:nvSpPr>
        <p:spPr>
          <a:xfrm>
            <a:off x="626949" y="1214230"/>
            <a:ext cx="4150367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sz="1200" b="1">
                <a:ea typeface="+mn-lt"/>
                <a:cs typeface="+mn-lt"/>
              </a:rPr>
              <a:t>According to the as-is scenario map, we have the following ideas for common educators: </a:t>
            </a:r>
          </a:p>
          <a:p>
            <a:pPr marL="342900" indent="-342900" algn="just">
              <a:buAutoNum type="arabicPeriod"/>
            </a:pPr>
            <a:r>
              <a:rPr lang="en-US" sz="1200">
                <a:ea typeface="+mn-lt"/>
                <a:cs typeface="+mn-lt"/>
              </a:rPr>
              <a:t>clarifies student questions</a:t>
            </a:r>
          </a:p>
          <a:p>
            <a:pPr marL="342900" indent="-342900" algn="just">
              <a:buAutoNum type="arabicPeriod"/>
            </a:pPr>
            <a:r>
              <a:rPr lang="en-US" sz="1200">
                <a:ea typeface="+mn-lt"/>
                <a:cs typeface="+mn-lt"/>
              </a:rPr>
              <a:t>educates according to scheduled assignments </a:t>
            </a:r>
          </a:p>
          <a:p>
            <a:pPr marL="342900" indent="-342900" algn="just">
              <a:buAutoNum type="arabicPeriod"/>
            </a:pPr>
            <a:r>
              <a:rPr lang="en-US" sz="1200">
                <a:ea typeface="+mn-lt"/>
                <a:cs typeface="+mn-lt"/>
              </a:rPr>
              <a:t>participates in one-on-one meetings with students as arranged. </a:t>
            </a:r>
          </a:p>
          <a:p>
            <a:pPr marL="342900" indent="-342900" algn="just">
              <a:buAutoNum type="arabicPeriod"/>
            </a:pPr>
            <a:r>
              <a:rPr lang="en-US" sz="1200">
                <a:ea typeface="+mn-lt"/>
                <a:cs typeface="+mn-lt"/>
              </a:rPr>
              <a:t>grades assignments, provides feedback, and uploads the findings to the learning environment, trains, and learns to improve with technology</a:t>
            </a:r>
            <a:endParaRPr lang="en-US" sz="1200">
              <a:cs typeface="Calibri"/>
            </a:endParaRPr>
          </a:p>
          <a:p>
            <a:pPr algn="just"/>
            <a:endParaRPr lang="en-US" sz="1200">
              <a:cs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3A5EA6-278D-FAE0-3D30-259D08A492EA}"/>
              </a:ext>
            </a:extLst>
          </p:cNvPr>
          <p:cNvSpPr txBox="1"/>
          <p:nvPr/>
        </p:nvSpPr>
        <p:spPr>
          <a:xfrm>
            <a:off x="627854" y="3011163"/>
            <a:ext cx="4149006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sz="1200" b="1">
                <a:ea typeface="+mn-lt"/>
                <a:cs typeface="+mn-lt"/>
              </a:rPr>
              <a:t>What teachers are doing: </a:t>
            </a:r>
            <a:endParaRPr lang="en-US" sz="1200" b="1">
              <a:cs typeface="Calibri"/>
            </a:endParaRPr>
          </a:p>
          <a:p>
            <a:pPr marL="342900" indent="-342900" algn="just">
              <a:buAutoNum type="arabicPeriod"/>
            </a:pPr>
            <a:r>
              <a:rPr lang="en-US" sz="1200">
                <a:ea typeface="+mn-lt"/>
                <a:cs typeface="+mn-lt"/>
              </a:rPr>
              <a:t>providing personalized support to learners</a:t>
            </a:r>
          </a:p>
          <a:p>
            <a:pPr marL="342900" indent="-342900" algn="just">
              <a:buAutoNum type="arabicPeriod"/>
            </a:pPr>
            <a:r>
              <a:rPr lang="en-US" sz="1200">
                <a:ea typeface="+mn-lt"/>
                <a:cs typeface="+mn-lt"/>
              </a:rPr>
              <a:t>encouraging students to collaborate</a:t>
            </a:r>
          </a:p>
          <a:p>
            <a:pPr marL="342900" indent="-342900" algn="just">
              <a:buAutoNum type="arabicPeriod"/>
            </a:pPr>
            <a:r>
              <a:rPr lang="en-US" sz="1200">
                <a:ea typeface="+mn-lt"/>
                <a:cs typeface="+mn-lt"/>
              </a:rPr>
              <a:t>focusing more on weak individuals</a:t>
            </a:r>
            <a:r>
              <a:rPr lang="en-US" sz="1200" baseline="0">
                <a:latin typeface="Rockwell"/>
              </a:rPr>
              <a:t>.</a:t>
            </a:r>
            <a:r>
              <a:rPr lang="en-US" sz="1200">
                <a:latin typeface="Rockwell"/>
                <a:ea typeface="Calibri"/>
                <a:cs typeface="Calibri"/>
              </a:rPr>
              <a:t>​</a:t>
            </a:r>
            <a:endParaRPr lang="en-US" sz="1200">
              <a:latin typeface="Rockwell"/>
              <a:cs typeface="Calibri" panose="020F0502020204030204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2AE9502-313A-124E-21C3-4D46F74A625A}"/>
              </a:ext>
            </a:extLst>
          </p:cNvPr>
          <p:cNvSpPr txBox="1"/>
          <p:nvPr/>
        </p:nvSpPr>
        <p:spPr>
          <a:xfrm>
            <a:off x="626689" y="3989143"/>
            <a:ext cx="4151272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sz="1200" b="1"/>
              <a:t>What teachers are thinking:</a:t>
            </a:r>
            <a:endParaRPr lang="en-US" sz="1200" b="1">
              <a:cs typeface="Calibri"/>
            </a:endParaRPr>
          </a:p>
          <a:p>
            <a:pPr marL="342900" indent="-342900" algn="just">
              <a:buAutoNum type="arabicPeriod"/>
            </a:pPr>
            <a:r>
              <a:rPr lang="en-US" sz="1200"/>
              <a:t>more content is needed, assignments for each class are needed</a:t>
            </a:r>
            <a:endParaRPr lang="en-US" sz="1200">
              <a:cs typeface="Calibri"/>
            </a:endParaRPr>
          </a:p>
          <a:p>
            <a:pPr marL="342900" indent="-342900" algn="just">
              <a:buAutoNum type="arabicPeriod"/>
            </a:pPr>
            <a:r>
              <a:rPr lang="en-US" sz="1200"/>
              <a:t>ways to make students understand are needed</a:t>
            </a:r>
            <a:endParaRPr lang="en-US" sz="1200">
              <a:cs typeface="Calibri" panose="020F0502020204030204"/>
            </a:endParaRPr>
          </a:p>
          <a:p>
            <a:pPr marL="342900" indent="-342900" algn="just">
              <a:buAutoNum type="arabicPeriod"/>
            </a:pPr>
            <a:r>
              <a:rPr lang="en-US" sz="1200"/>
              <a:t>I won't be able to catch up in class, but I will be able to view it after class.</a:t>
            </a:r>
            <a:endParaRPr lang="en-US" sz="1200">
              <a:cs typeface="Calibri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5A4017-163E-47C8-EA08-ACEF988B046F}"/>
              </a:ext>
            </a:extLst>
          </p:cNvPr>
          <p:cNvSpPr txBox="1"/>
          <p:nvPr/>
        </p:nvSpPr>
        <p:spPr>
          <a:xfrm>
            <a:off x="629667" y="5309124"/>
            <a:ext cx="4145945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sz="1200" b="1">
                <a:ea typeface="+mn-lt"/>
                <a:cs typeface="+mn-lt"/>
              </a:rPr>
              <a:t>What teachers are feeling:</a:t>
            </a:r>
          </a:p>
          <a:p>
            <a:pPr marL="342900" indent="-342900" algn="just">
              <a:buAutoNum type="arabicPeriod"/>
            </a:pPr>
            <a:r>
              <a:rPr lang="en-US" sz="1200">
                <a:ea typeface="+mn-lt"/>
                <a:cs typeface="+mn-lt"/>
              </a:rPr>
              <a:t>feel overwhelmed by the quick shift,  love staying at home and not having to commute every day</a:t>
            </a:r>
          </a:p>
          <a:p>
            <a:pPr marL="342900" indent="-342900" algn="just">
              <a:buAutoNum type="arabicPeriod"/>
            </a:pPr>
            <a:r>
              <a:rPr lang="en-US" sz="1200">
                <a:ea typeface="+mn-lt"/>
                <a:cs typeface="+mn-lt"/>
              </a:rPr>
              <a:t>the pressure to offer good and intelligible content, as well as the first overwhelm with all new information</a:t>
            </a:r>
            <a:endParaRPr lang="en-US" sz="1200">
              <a:cs typeface="Calibri"/>
            </a:endParaRPr>
          </a:p>
        </p:txBody>
      </p:sp>
      <p:pic>
        <p:nvPicPr>
          <p:cNvPr id="3" name="Graphic 2" descr="George Brown College Home">
            <a:extLst>
              <a:ext uri="{FF2B5EF4-FFF2-40B4-BE49-F238E27FC236}">
                <a16:creationId xmlns:a16="http://schemas.microsoft.com/office/drawing/2014/main" id="{2925CE9D-8729-E40B-12CA-FE71026892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7987" y="82564"/>
            <a:ext cx="1148364" cy="744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669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2A7F1E-0972-3D30-B245-1FEAD6D71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059791" y="290524"/>
            <a:ext cx="11566070" cy="1325563"/>
          </a:xfrm>
        </p:spPr>
        <p:txBody>
          <a:bodyPr/>
          <a:lstStyle/>
          <a:p>
            <a:pPr algn="ctr"/>
            <a:r>
              <a:rPr lang="en-US">
                <a:ea typeface="Calibri Light"/>
                <a:cs typeface="Calibri Light"/>
              </a:rPr>
              <a:t>Needs statement </a:t>
            </a:r>
            <a:endParaRPr lang="en-US"/>
          </a:p>
        </p:txBody>
      </p:sp>
      <p:pic>
        <p:nvPicPr>
          <p:cNvPr id="5" name="Picture 4" descr="A diagram of a group of people on a computer&#10;&#10;Description automatically generated">
            <a:extLst>
              <a:ext uri="{FF2B5EF4-FFF2-40B4-BE49-F238E27FC236}">
                <a16:creationId xmlns:a16="http://schemas.microsoft.com/office/drawing/2014/main" id="{EBE0E49B-05F0-BB9F-08FC-F7ABB5E786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960" y="1616087"/>
            <a:ext cx="6822140" cy="439903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D607C69-E2E6-BC93-E72C-97FB11C070D8}"/>
              </a:ext>
            </a:extLst>
          </p:cNvPr>
          <p:cNvSpPr txBox="1"/>
          <p:nvPr/>
        </p:nvSpPr>
        <p:spPr>
          <a:xfrm>
            <a:off x="7985020" y="855958"/>
            <a:ext cx="4202205" cy="59093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>
                <a:ea typeface="+mn-lt"/>
                <a:cs typeface="+mn-lt"/>
              </a:rPr>
              <a:t>For Students:</a:t>
            </a:r>
          </a:p>
          <a:p>
            <a:pPr marL="342900" indent="-342900">
              <a:buAutoNum type="arabicPeriod"/>
            </a:pPr>
            <a:endParaRPr lang="en-US" sz="1400">
              <a:ea typeface="+mn-lt"/>
              <a:cs typeface="+mn-lt"/>
            </a:endParaRPr>
          </a:p>
          <a:p>
            <a:pPr marL="342900" indent="-342900">
              <a:buAutoNum type="arabicPeriod"/>
            </a:pPr>
            <a:r>
              <a:rPr lang="en-US" sz="1400">
                <a:ea typeface="+mn-lt"/>
                <a:cs typeface="+mn-lt"/>
              </a:rPr>
              <a:t>A platform to submit question and seek clarification on the topic covered in the previous class.</a:t>
            </a:r>
            <a:endParaRPr lang="en-US" sz="1400">
              <a:cs typeface="Calibri"/>
            </a:endParaRPr>
          </a:p>
          <a:p>
            <a:pPr marL="342900" indent="-342900">
              <a:buAutoNum type="arabicPeriod"/>
            </a:pPr>
            <a:r>
              <a:rPr lang="en-US" sz="1400">
                <a:ea typeface="+mn-lt"/>
                <a:cs typeface="+mn-lt"/>
              </a:rPr>
              <a:t>A way to engage with the teacher for further explanations and insights on the subject matter.</a:t>
            </a:r>
          </a:p>
          <a:p>
            <a:pPr marL="342900" indent="-342900">
              <a:buAutoNum type="arabicPeriod"/>
            </a:pPr>
            <a:r>
              <a:rPr lang="en-US" sz="1400">
                <a:ea typeface="+mn-lt"/>
                <a:cs typeface="+mn-lt"/>
              </a:rPr>
              <a:t>The ability to explore additional resources and references for deeper understanding of course content.</a:t>
            </a:r>
          </a:p>
          <a:p>
            <a:pPr marL="342900" indent="-342900">
              <a:buAutoNum type="arabicPeriod"/>
            </a:pPr>
            <a:r>
              <a:rPr lang="en-US" sz="1400">
                <a:ea typeface="+mn-lt"/>
                <a:cs typeface="+mn-lt"/>
              </a:rPr>
              <a:t>Access to a wide variety of new learning materials related to the course.</a:t>
            </a:r>
          </a:p>
          <a:p>
            <a:pPr marL="342900" indent="-342900">
              <a:buAutoNum type="arabicPeriod"/>
            </a:pPr>
            <a:endParaRPr lang="en-US" sz="1400">
              <a:ea typeface="+mn-lt"/>
              <a:cs typeface="+mn-lt"/>
            </a:endParaRPr>
          </a:p>
          <a:p>
            <a:r>
              <a:rPr lang="en-US" sz="1400">
                <a:ea typeface="+mn-lt"/>
                <a:cs typeface="+mn-lt"/>
              </a:rPr>
              <a:t>For Teachers:</a:t>
            </a:r>
          </a:p>
          <a:p>
            <a:endParaRPr lang="en-US" sz="1400">
              <a:ea typeface="+mn-lt"/>
              <a:cs typeface="+mn-lt"/>
            </a:endParaRPr>
          </a:p>
          <a:p>
            <a:pPr marL="342900" indent="-342900">
              <a:buAutoNum type="arabicPeriod"/>
            </a:pPr>
            <a:r>
              <a:rPr lang="en-US" sz="1400">
                <a:ea typeface="+mn-lt"/>
                <a:cs typeface="+mn-lt"/>
              </a:rPr>
              <a:t>A system that allows to track individual student progress and identify areas where they may be struggling.</a:t>
            </a:r>
          </a:p>
          <a:p>
            <a:pPr marL="342900" indent="-342900">
              <a:buAutoNum type="arabicPeriod"/>
            </a:pPr>
            <a:r>
              <a:rPr lang="en-US" sz="1400">
                <a:ea typeface="+mn-lt"/>
                <a:cs typeface="+mn-lt"/>
              </a:rPr>
              <a:t>Access to data and feedback mechanisms to assess students' comprehension, skills, and potential areas of improvement.</a:t>
            </a:r>
          </a:p>
          <a:p>
            <a:pPr marL="342900" indent="-342900">
              <a:buAutoNum type="arabicPeriod"/>
            </a:pPr>
            <a:r>
              <a:rPr lang="en-US" sz="1400">
                <a:ea typeface="+mn-lt"/>
                <a:cs typeface="+mn-lt"/>
              </a:rPr>
              <a:t>Access to tools and resources for evaluating and </a:t>
            </a:r>
          </a:p>
          <a:p>
            <a:r>
              <a:rPr lang="en-US" sz="1400">
                <a:ea typeface="+mn-lt"/>
                <a:cs typeface="+mn-lt"/>
              </a:rPr>
              <a:t>        assessing students' performance.</a:t>
            </a:r>
          </a:p>
          <a:p>
            <a:r>
              <a:rPr lang="en-US" sz="1400">
                <a:ea typeface="+mn-lt"/>
                <a:cs typeface="+mn-lt"/>
              </a:rPr>
              <a:t>4.     Support and training in implementing AI- based               assessment methods to enhance the                                   educational experience.</a:t>
            </a:r>
          </a:p>
        </p:txBody>
      </p:sp>
      <p:pic>
        <p:nvPicPr>
          <p:cNvPr id="3" name="Graphic 2" descr="George Brown College Home">
            <a:extLst>
              <a:ext uri="{FF2B5EF4-FFF2-40B4-BE49-F238E27FC236}">
                <a16:creationId xmlns:a16="http://schemas.microsoft.com/office/drawing/2014/main" id="{86F92C47-485A-FFCA-3318-A9F3277439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279" y="98762"/>
            <a:ext cx="1148364" cy="744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2989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2A7F1E-0972-3D30-B245-1FEAD6D71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402" y="-212323"/>
            <a:ext cx="12050598" cy="1325563"/>
          </a:xfrm>
        </p:spPr>
        <p:txBody>
          <a:bodyPr>
            <a:normAutofit/>
          </a:bodyPr>
          <a:lstStyle/>
          <a:p>
            <a:pPr algn="ctr"/>
            <a:r>
              <a:rPr lang="en-US">
                <a:ea typeface="Calibri Light"/>
                <a:cs typeface="Calibri Light"/>
              </a:rPr>
              <a:t>Intent and Idea </a:t>
            </a:r>
            <a:endParaRPr lang="en-US"/>
          </a:p>
        </p:txBody>
      </p:sp>
      <p:sp>
        <p:nvSpPr>
          <p:cNvPr id="18" name="Content Placeholder 7">
            <a:extLst>
              <a:ext uri="{FF2B5EF4-FFF2-40B4-BE49-F238E27FC236}">
                <a16:creationId xmlns:a16="http://schemas.microsoft.com/office/drawing/2014/main" id="{17DA6C06-B22A-BF7D-DBC0-CB4552BE98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75699" y="1412943"/>
            <a:ext cx="5458838" cy="3237337"/>
          </a:xfrm>
        </p:spPr>
        <p:txBody>
          <a:bodyPr vert="horz" lIns="91440" tIns="45720" rIns="91440" bIns="45720" rtlCol="0" anchor="t">
            <a:normAutofit fontScale="55000" lnSpcReduction="20000"/>
          </a:bodyPr>
          <a:lstStyle/>
          <a:p>
            <a:pPr marL="0" indent="0">
              <a:buNone/>
            </a:pPr>
            <a:r>
              <a:rPr lang="en-US" b="1">
                <a:ea typeface="+mn-lt"/>
                <a:cs typeface="+mn-lt"/>
              </a:rPr>
              <a:t>INTENT</a:t>
            </a:r>
            <a:endParaRPr lang="en-US">
              <a:cs typeface="Calibri" panose="020F0502020204030204"/>
            </a:endParaRPr>
          </a:p>
          <a:p>
            <a:pPr marL="514350" indent="-514350">
              <a:buAutoNum type="arabicPeriod"/>
            </a:pPr>
            <a:r>
              <a:rPr lang="en-US">
                <a:ea typeface="+mn-lt"/>
                <a:cs typeface="+mn-lt"/>
              </a:rPr>
              <a:t>Feedback and Assessment</a:t>
            </a:r>
            <a:endParaRPr lang="en-US">
              <a:cs typeface="Calibri" panose="020F0502020204030204"/>
            </a:endParaRPr>
          </a:p>
          <a:p>
            <a:pPr marL="514350" indent="-514350">
              <a:buAutoNum type="arabicPeriod"/>
            </a:pPr>
            <a:r>
              <a:rPr lang="en-US">
                <a:ea typeface="+mn-lt"/>
                <a:cs typeface="+mn-lt"/>
              </a:rPr>
              <a:t>Monitoring Student Progress</a:t>
            </a:r>
            <a:endParaRPr lang="en-US">
              <a:cs typeface="Calibri" panose="020F0502020204030204"/>
            </a:endParaRPr>
          </a:p>
          <a:p>
            <a:pPr marL="514350" indent="-514350">
              <a:buAutoNum type="arabicPeriod"/>
            </a:pPr>
            <a:r>
              <a:rPr lang="en-US">
                <a:ea typeface="+mn-lt"/>
                <a:cs typeface="+mn-lt"/>
              </a:rPr>
              <a:t>Answering FAQs</a:t>
            </a:r>
            <a:endParaRPr lang="en-US">
              <a:cs typeface="Calibri" panose="020F0502020204030204"/>
            </a:endParaRPr>
          </a:p>
          <a:p>
            <a:pPr marL="514350" indent="-514350">
              <a:buAutoNum type="arabicPeriod"/>
            </a:pPr>
            <a:r>
              <a:rPr lang="en-US">
                <a:ea typeface="+mn-lt"/>
                <a:cs typeface="+mn-lt"/>
              </a:rPr>
              <a:t>24/7 Support</a:t>
            </a:r>
            <a:endParaRPr lang="en-US">
              <a:cs typeface="Calibri" panose="020F0502020204030204"/>
            </a:endParaRPr>
          </a:p>
          <a:p>
            <a:pPr marL="514350" indent="-514350">
              <a:buAutoNum type="arabicPeriod"/>
            </a:pPr>
            <a:r>
              <a:rPr lang="en-US">
                <a:ea typeface="+mn-lt"/>
                <a:cs typeface="+mn-lt"/>
              </a:rPr>
              <a:t>Tutoring and Homework Help</a:t>
            </a:r>
            <a:endParaRPr lang="en-US">
              <a:cs typeface="Calibri" panose="020F0502020204030204"/>
            </a:endParaRPr>
          </a:p>
          <a:p>
            <a:endParaRPr lang="en-US"/>
          </a:p>
          <a:p>
            <a:pPr marL="0" indent="0">
              <a:buNone/>
            </a:pPr>
            <a:r>
              <a:rPr lang="en-US" b="1">
                <a:ea typeface="+mn-lt"/>
                <a:cs typeface="+mn-lt"/>
              </a:rPr>
              <a:t>IDEA</a:t>
            </a:r>
            <a:endParaRPr lang="en-US" b="1">
              <a:cs typeface="Calibri"/>
            </a:endParaRPr>
          </a:p>
          <a:p>
            <a:pPr marL="514350" indent="-514350">
              <a:buAutoNum type="arabicPeriod"/>
            </a:pPr>
            <a:r>
              <a:rPr lang="en-US">
                <a:ea typeface="+mn-lt"/>
                <a:cs typeface="+mn-lt"/>
              </a:rPr>
              <a:t>Conversational Interface</a:t>
            </a:r>
            <a:endParaRPr lang="en-US">
              <a:cs typeface="Calibri" panose="020F0502020204030204"/>
            </a:endParaRPr>
          </a:p>
          <a:p>
            <a:pPr marL="514350" indent="-514350">
              <a:buAutoNum type="arabicPeriod"/>
            </a:pPr>
            <a:r>
              <a:rPr lang="en-US">
                <a:ea typeface="+mn-lt"/>
                <a:cs typeface="+mn-lt"/>
              </a:rPr>
              <a:t>Data Analysis</a:t>
            </a:r>
            <a:endParaRPr lang="en-US">
              <a:cs typeface="Calibri" panose="020F0502020204030204"/>
            </a:endParaRPr>
          </a:p>
          <a:p>
            <a:pPr marL="514350" indent="-514350">
              <a:buAutoNum type="arabicPeriod"/>
            </a:pPr>
            <a:r>
              <a:rPr lang="en-US">
                <a:ea typeface="+mn-lt"/>
                <a:cs typeface="+mn-lt"/>
              </a:rPr>
              <a:t>User Assistance</a:t>
            </a:r>
            <a:endParaRPr lang="en-US">
              <a:cs typeface="Calibri" panose="020F0502020204030204"/>
            </a:endParaRPr>
          </a:p>
          <a:p>
            <a:endParaRPr lang="en-US"/>
          </a:p>
          <a:p>
            <a:endParaRPr lang="en-US">
              <a:cs typeface="Calibri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46AC259-CCB3-5F7E-7908-C4E797ABF7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17" t="12669" r="931" b="-338"/>
          <a:stretch/>
        </p:blipFill>
        <p:spPr>
          <a:xfrm>
            <a:off x="211892" y="876781"/>
            <a:ext cx="5799987" cy="5716543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pic>
        <p:nvPicPr>
          <p:cNvPr id="3" name="Graphic 2" descr="George Brown College Home">
            <a:extLst>
              <a:ext uri="{FF2B5EF4-FFF2-40B4-BE49-F238E27FC236}">
                <a16:creationId xmlns:a16="http://schemas.microsoft.com/office/drawing/2014/main" id="{4208D931-72F3-76F1-6FAA-681A6AA55F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1892" y="132663"/>
            <a:ext cx="1148364" cy="744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9022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85467D-CA10-058D-27D3-8755ADDAD0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226CDB6-21BA-E153-A3B6-A74BB3933F08}"/>
              </a:ext>
            </a:extLst>
          </p:cNvPr>
          <p:cNvSpPr txBox="1">
            <a:spLocks/>
          </p:cNvSpPr>
          <p:nvPr/>
        </p:nvSpPr>
        <p:spPr>
          <a:xfrm>
            <a:off x="241108" y="317171"/>
            <a:ext cx="12385310" cy="5338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>
                <a:ea typeface="Calibri Light"/>
                <a:cs typeface="Calibri Light"/>
              </a:rPr>
              <a:t>       </a:t>
            </a:r>
            <a:r>
              <a:rPr lang="en-US">
                <a:latin typeface="Calibri" panose="020F0502020204030204" pitchFamily="34" charset="0"/>
                <a:ea typeface="Calibri Light"/>
                <a:cs typeface="Calibri" panose="020F0502020204030204" pitchFamily="34" charset="0"/>
              </a:rPr>
              <a:t>Data Sources  </a:t>
            </a:r>
          </a:p>
        </p:txBody>
      </p:sp>
      <p:pic>
        <p:nvPicPr>
          <p:cNvPr id="5" name="Content Placeholder 9">
            <a:extLst>
              <a:ext uri="{FF2B5EF4-FFF2-40B4-BE49-F238E27FC236}">
                <a16:creationId xmlns:a16="http://schemas.microsoft.com/office/drawing/2014/main" id="{F74BDE9E-BD07-6735-D82D-907A5FDE06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816" y="1347281"/>
            <a:ext cx="5659321" cy="5193548"/>
          </a:xfrm>
          <a:prstGeom prst="rect">
            <a:avLst/>
          </a:prstGeom>
        </p:spPr>
      </p:pic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564385D5-48C9-72F8-A2AD-2B304061A275}"/>
              </a:ext>
            </a:extLst>
          </p:cNvPr>
          <p:cNvSpPr txBox="1">
            <a:spLocks/>
          </p:cNvSpPr>
          <p:nvPr/>
        </p:nvSpPr>
        <p:spPr>
          <a:xfrm>
            <a:off x="5806137" y="861926"/>
            <a:ext cx="2496665" cy="228991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b="1" u="sng">
                <a:ea typeface="+mn-lt"/>
                <a:cs typeface="+mn-lt"/>
              </a:rPr>
              <a:t>For Teachers,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600" b="1">
              <a:ea typeface="+mn-lt"/>
              <a:cs typeface="+mn-lt"/>
            </a:endParaRPr>
          </a:p>
          <a:p>
            <a:pPr marL="285750" indent="-285750">
              <a:buFont typeface="Calibri" pitchFamily="2" charset="2"/>
              <a:buChar char="-"/>
            </a:pPr>
            <a:r>
              <a:rPr lang="en-US" sz="1600">
                <a:ea typeface="Calibri"/>
                <a:cs typeface="Calibri"/>
              </a:rPr>
              <a:t>Impact on teaching</a:t>
            </a:r>
          </a:p>
          <a:p>
            <a:pPr marL="285750" indent="-285750">
              <a:buFont typeface="Calibri" panose="020B0604020202020204" pitchFamily="34" charset="0"/>
              <a:buChar char="-"/>
            </a:pPr>
            <a:r>
              <a:rPr lang="en-US" sz="1600">
                <a:ea typeface="Calibri"/>
                <a:cs typeface="Calibri"/>
              </a:rPr>
              <a:t>24/7 Virtual tutoring</a:t>
            </a:r>
          </a:p>
          <a:p>
            <a:pPr marL="285750" indent="-285750">
              <a:buFont typeface="Calibri" panose="020B0604020202020204" pitchFamily="34" charset="0"/>
              <a:buChar char="-"/>
            </a:pPr>
            <a:r>
              <a:rPr lang="en-US" sz="1600">
                <a:ea typeface="Calibri"/>
                <a:cs typeface="Calibri"/>
              </a:rPr>
              <a:t>Query of chat bot</a:t>
            </a:r>
          </a:p>
          <a:p>
            <a:pPr marL="285750" indent="-285750">
              <a:buFont typeface="Calibri"/>
              <a:buChar char="-"/>
            </a:pPr>
            <a:r>
              <a:rPr lang="en-US" sz="1600">
                <a:ea typeface="Calibri"/>
                <a:cs typeface="Calibri"/>
              </a:rPr>
              <a:t>FAQs/ Feedback</a:t>
            </a:r>
            <a:endParaRPr lang="en-US">
              <a:cs typeface="Calibri" panose="020F0502020204030204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1300">
              <a:ea typeface="Calibri"/>
              <a:cs typeface="Calibr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1300" b="1">
              <a:ea typeface="Calibri"/>
              <a:cs typeface="Calibr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1300">
              <a:ea typeface="Calibri"/>
              <a:cs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C30A30-0875-7F65-67D3-8033E6484EFC}"/>
              </a:ext>
            </a:extLst>
          </p:cNvPr>
          <p:cNvSpPr txBox="1"/>
          <p:nvPr/>
        </p:nvSpPr>
        <p:spPr>
          <a:xfrm>
            <a:off x="8656661" y="905645"/>
            <a:ext cx="3290551" cy="263456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1600" b="1" u="sng">
                <a:ea typeface="+mn-lt"/>
                <a:cs typeface="+mn-lt"/>
              </a:rPr>
              <a:t>For Students,​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endParaRPr lang="en-US" sz="1600">
              <a:ea typeface="+mn-lt"/>
              <a:cs typeface="+mn-lt"/>
            </a:endParaRP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Calibri"/>
              <a:buChar char="-"/>
            </a:pPr>
            <a:r>
              <a:rPr lang="en-US" sz="1600">
                <a:ea typeface="+mn-lt"/>
                <a:cs typeface="+mn-lt"/>
              </a:rPr>
              <a:t>Student progress report​</a:t>
            </a:r>
            <a:endParaRPr lang="en-US" sz="1600">
              <a:cs typeface="Calibri" panose="020F0502020204030204"/>
            </a:endParaRP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Calibri"/>
              <a:buChar char="-"/>
            </a:pPr>
            <a:r>
              <a:rPr lang="en-US" sz="1600">
                <a:ea typeface="+mn-lt"/>
                <a:cs typeface="+mn-lt"/>
              </a:rPr>
              <a:t>level of technical training​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Calibri"/>
              <a:buChar char="-"/>
            </a:pPr>
            <a:r>
              <a:rPr lang="en-US" sz="1600">
                <a:ea typeface="+mn-lt"/>
                <a:cs typeface="+mn-lt"/>
              </a:rPr>
              <a:t>student grade​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Calibri"/>
              <a:buChar char="-"/>
            </a:pPr>
            <a:r>
              <a:rPr lang="en-US" sz="1600">
                <a:ea typeface="+mn-lt"/>
                <a:cs typeface="+mn-lt"/>
              </a:rPr>
              <a:t>school learning management system (LMS)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Calibri"/>
              <a:buChar char="-"/>
            </a:pPr>
            <a:r>
              <a:rPr lang="en-US" sz="1600">
                <a:ea typeface="+mn-lt"/>
                <a:cs typeface="+mn-lt"/>
              </a:rPr>
              <a:t>Health reports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A74C2E2-3E8A-26EC-A9EC-27B1ACFAB2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7374" y="3543468"/>
            <a:ext cx="5490409" cy="3304883"/>
          </a:xfrm>
          <a:prstGeom prst="rect">
            <a:avLst/>
          </a:prstGeom>
        </p:spPr>
      </p:pic>
      <p:pic>
        <p:nvPicPr>
          <p:cNvPr id="9" name="Graphic 8" descr="George Brown College Home">
            <a:extLst>
              <a:ext uri="{FF2B5EF4-FFF2-40B4-BE49-F238E27FC236}">
                <a16:creationId xmlns:a16="http://schemas.microsoft.com/office/drawing/2014/main" id="{993BB3F4-C659-DD12-FAC1-4D4DE3EE41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1108" y="198019"/>
            <a:ext cx="1148364" cy="744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262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9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2A7F1E-0972-3D30-B245-1FEAD6D71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060" y="196762"/>
            <a:ext cx="11114201" cy="60796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kern="1200">
                <a:solidFill>
                  <a:schemeClr val="tx2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To be Scenario</a:t>
            </a:r>
            <a:endParaRPr lang="en-US" sz="3600" kern="1200">
              <a:solidFill>
                <a:schemeClr val="tx2">
                  <a:lumMod val="50000"/>
                </a:schemeClr>
              </a:solidFill>
              <a:latin typeface="+mj-lt"/>
              <a:cs typeface="Calibri Light"/>
            </a:endParaRPr>
          </a:p>
        </p:txBody>
      </p:sp>
      <p:pic>
        <p:nvPicPr>
          <p:cNvPr id="5" name="Content Placeholder 4" descr="A chart with colorful squares&#10;&#10;Description automatically generated">
            <a:extLst>
              <a:ext uri="{FF2B5EF4-FFF2-40B4-BE49-F238E27FC236}">
                <a16:creationId xmlns:a16="http://schemas.microsoft.com/office/drawing/2014/main" id="{317B14D3-1AD1-6CDC-76BC-CAD5BFBAE2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148" r="-143" b="214"/>
          <a:stretch/>
        </p:blipFill>
        <p:spPr>
          <a:xfrm>
            <a:off x="5272728" y="1230132"/>
            <a:ext cx="6588369" cy="439773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247D00C-C76F-4573-A2CB-5608AF854A06}"/>
              </a:ext>
            </a:extLst>
          </p:cNvPr>
          <p:cNvSpPr txBox="1"/>
          <p:nvPr/>
        </p:nvSpPr>
        <p:spPr>
          <a:xfrm>
            <a:off x="330903" y="974406"/>
            <a:ext cx="4778425" cy="5552533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 fontScale="85000" lnSpcReduction="20000"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solidFill>
                  <a:schemeClr val="tx2"/>
                </a:solidFill>
              </a:rPr>
              <a:t>Key Aspects of To Be Scenario: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solidFill>
                  <a:schemeClr val="tx2"/>
                </a:solidFill>
              </a:rPr>
              <a:t>Steps: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AutoNum type="arabicPeriod"/>
            </a:pPr>
            <a:r>
              <a:rPr lang="en-US" sz="1600" dirty="0">
                <a:solidFill>
                  <a:schemeClr val="tx2"/>
                </a:solidFill>
              </a:rPr>
              <a:t>Wake up, refresh, cook breakfast and check emails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AutoNum type="arabicPeriod"/>
            </a:pPr>
            <a:r>
              <a:rPr lang="en-US" sz="1600" dirty="0">
                <a:solidFill>
                  <a:schemeClr val="tx2"/>
                </a:solidFill>
              </a:rPr>
              <a:t>Connect to the virtual environment and start classes 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AutoNum type="arabicPeriod"/>
            </a:pPr>
            <a:r>
              <a:rPr lang="en-US" sz="1600" dirty="0">
                <a:solidFill>
                  <a:schemeClr val="tx2"/>
                </a:solidFill>
              </a:rPr>
              <a:t>Create quizzes and evaluate them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AutoNum type="arabicPeriod"/>
            </a:pPr>
            <a:r>
              <a:rPr lang="en-US" sz="1600" dirty="0">
                <a:solidFill>
                  <a:schemeClr val="tx2"/>
                </a:solidFill>
              </a:rPr>
              <a:t>Schedule one on one sessions with students and parents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1600">
              <a:solidFill>
                <a:schemeClr val="tx2"/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solidFill>
                  <a:schemeClr val="tx2"/>
                </a:solidFill>
              </a:rPr>
              <a:t>Doing: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AutoNum type="arabicPeriod"/>
            </a:pPr>
            <a:r>
              <a:rPr lang="en-US" sz="1600" dirty="0">
                <a:solidFill>
                  <a:schemeClr val="tx2"/>
                </a:solidFill>
              </a:rPr>
              <a:t>Use chatbots to answer FAQs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AutoNum type="arabicPeriod"/>
            </a:pPr>
            <a:r>
              <a:rPr lang="en-US" sz="1600" dirty="0">
                <a:solidFill>
                  <a:schemeClr val="tx2"/>
                </a:solidFill>
              </a:rPr>
              <a:t>Use application to add feedback about students 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AutoNum type="arabicPeriod"/>
            </a:pPr>
            <a:r>
              <a:rPr lang="en-US" sz="1600" dirty="0">
                <a:solidFill>
                  <a:schemeClr val="tx2"/>
                </a:solidFill>
              </a:rPr>
              <a:t>Use insights to identify students that are struggling and reach out to them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AutoNum type="arabicPeriod"/>
            </a:pPr>
            <a:r>
              <a:rPr lang="en-US" sz="1600" dirty="0">
                <a:solidFill>
                  <a:schemeClr val="tx2"/>
                </a:solidFill>
              </a:rPr>
              <a:t>Spend more time with their family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AutoNum type="arabicPeriod"/>
            </a:pPr>
            <a:endParaRPr lang="en-US" sz="1600">
              <a:solidFill>
                <a:schemeClr val="tx2"/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solidFill>
                  <a:schemeClr val="tx2"/>
                </a:solidFill>
              </a:rPr>
              <a:t>Thinking: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AutoNum type="arabicPeriod"/>
            </a:pPr>
            <a:r>
              <a:rPr lang="en-US" sz="1600" dirty="0">
                <a:solidFill>
                  <a:schemeClr val="tx2"/>
                </a:solidFill>
              </a:rPr>
              <a:t>Worried about AI replacing her 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AutoNum type="arabicPeriod"/>
            </a:pPr>
            <a:r>
              <a:rPr lang="en-US" sz="1600">
                <a:solidFill>
                  <a:schemeClr val="tx2"/>
                </a:solidFill>
              </a:rPr>
              <a:t>How AI is helping her reduce her workload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1600">
              <a:solidFill>
                <a:schemeClr val="tx2"/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>
                <a:solidFill>
                  <a:schemeClr val="tx2"/>
                </a:solidFill>
              </a:rPr>
              <a:t>Feeling: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AutoNum type="arabicPeriod"/>
            </a:pPr>
            <a:r>
              <a:rPr lang="en-US" sz="1600">
                <a:solidFill>
                  <a:schemeClr val="tx2"/>
                </a:solidFill>
              </a:rPr>
              <a:t>Relaxed due to extra time and happy to spend it with family 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AutoNum type="arabicPeriod"/>
            </a:pPr>
            <a:r>
              <a:rPr lang="en-US" sz="1600">
                <a:solidFill>
                  <a:schemeClr val="tx2"/>
                </a:solidFill>
              </a:rPr>
              <a:t>Feeling confident about adapting to new technology 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AutoNum type="arabicPeriod"/>
            </a:pPr>
            <a:r>
              <a:rPr lang="en-US" sz="1600">
                <a:solidFill>
                  <a:schemeClr val="tx2"/>
                </a:solidFill>
              </a:rPr>
              <a:t>Feeling relieved that certain processes are automated 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AutoNum type="arabicPeriod"/>
            </a:pPr>
            <a:endParaRPr lang="en-US" sz="1600">
              <a:solidFill>
                <a:schemeClr val="tx2"/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1600">
              <a:solidFill>
                <a:schemeClr val="tx2"/>
              </a:solidFill>
              <a:cs typeface="Calibri"/>
            </a:endParaRPr>
          </a:p>
        </p:txBody>
      </p:sp>
      <p:pic>
        <p:nvPicPr>
          <p:cNvPr id="7" name="Graphic 6" descr="George Brown College Home">
            <a:extLst>
              <a:ext uri="{FF2B5EF4-FFF2-40B4-BE49-F238E27FC236}">
                <a16:creationId xmlns:a16="http://schemas.microsoft.com/office/drawing/2014/main" id="{B3D47989-3EC7-771E-177B-EE152C2E4D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7503" y="60606"/>
            <a:ext cx="1148364" cy="744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8272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DD519-F378-C1CD-9DCE-47244A24A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365" y="158061"/>
            <a:ext cx="10930448" cy="1609344"/>
          </a:xfrm>
        </p:spPr>
        <p:txBody>
          <a:bodyPr/>
          <a:lstStyle/>
          <a:p>
            <a:pPr algn="ctr"/>
            <a:r>
              <a:rPr lang="en-US" dirty="0">
                <a:cs typeface="Calibri Light"/>
              </a:rPr>
              <a:t> Tasks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5E532D-A162-C129-4F40-DC933F623B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10155"/>
            <a:ext cx="10515600" cy="486680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Scenario – Student </a:t>
            </a:r>
          </a:p>
          <a:p>
            <a:pPr marL="971550" lvl="1" indent="-514350">
              <a:buAutoNum type="arabicPeriod"/>
            </a:pPr>
            <a:r>
              <a:rPr lang="en-US" dirty="0">
                <a:cs typeface="Calibri"/>
              </a:rPr>
              <a:t>Ask a question (FAQs)</a:t>
            </a:r>
          </a:p>
          <a:p>
            <a:pPr marL="971550" lvl="1" indent="-514350">
              <a:buAutoNum type="arabicPeriod"/>
            </a:pPr>
            <a:r>
              <a:rPr lang="en-US" dirty="0">
                <a:cs typeface="Calibri"/>
              </a:rPr>
              <a:t>Access previous chat history </a:t>
            </a:r>
          </a:p>
          <a:p>
            <a:pPr marL="971550" lvl="1" indent="-514350">
              <a:buAutoNum type="arabicPeriod"/>
            </a:pPr>
            <a:endParaRPr lang="en-US">
              <a:cs typeface="Calibri"/>
            </a:endParaRPr>
          </a:p>
          <a:p>
            <a:pPr marL="971550" lvl="1" indent="-514350">
              <a:buAutoNum type="arabicPeriod"/>
            </a:pPr>
            <a:endParaRPr lang="en-US">
              <a:cs typeface="Calibri"/>
            </a:endParaRPr>
          </a:p>
          <a:p>
            <a:r>
              <a:rPr lang="en-US" dirty="0">
                <a:cs typeface="Calibri"/>
              </a:rPr>
              <a:t>Scenario – Teacher </a:t>
            </a:r>
          </a:p>
          <a:p>
            <a:pPr marL="971550" lvl="1" indent="-514350">
              <a:buAutoNum type="arabicPeriod"/>
            </a:pPr>
            <a:r>
              <a:rPr lang="en-US" dirty="0">
                <a:cs typeface="Calibri"/>
              </a:rPr>
              <a:t>Find pain points for students and address it </a:t>
            </a:r>
          </a:p>
          <a:p>
            <a:pPr marL="971550" lvl="1" indent="-514350">
              <a:buAutoNum type="arabicPeriod"/>
            </a:pPr>
            <a:r>
              <a:rPr lang="en-US" dirty="0">
                <a:cs typeface="Calibri"/>
              </a:rPr>
              <a:t>Add a feedback for a student </a:t>
            </a:r>
          </a:p>
          <a:p>
            <a:pPr marL="971550" lvl="1" indent="-514350">
              <a:buAutoNum type="arabicPeriod"/>
            </a:pPr>
            <a:endParaRPr lang="en-US">
              <a:cs typeface="Calibri"/>
            </a:endParaRPr>
          </a:p>
          <a:p>
            <a:pPr marL="971550" lvl="1" indent="-514350">
              <a:buAutoNum type="arabicPeriod"/>
            </a:pPr>
            <a:endParaRPr lang="en-US">
              <a:cs typeface="Calibri"/>
            </a:endParaRPr>
          </a:p>
          <a:p>
            <a:pPr marL="971550" lvl="1" indent="-514350">
              <a:buAutoNum type="arabicPeriod"/>
            </a:pPr>
            <a:endParaRPr lang="en-US">
              <a:cs typeface="Calibri"/>
            </a:endParaRPr>
          </a:p>
          <a:p>
            <a:pPr marL="971550" lvl="1" indent="-514350">
              <a:buAutoNum type="arabicPeriod"/>
            </a:pPr>
            <a:endParaRPr lang="en-US">
              <a:cs typeface="Calibri"/>
            </a:endParaRPr>
          </a:p>
        </p:txBody>
      </p:sp>
      <p:pic>
        <p:nvPicPr>
          <p:cNvPr id="4" name="Graphic 3" descr="George Brown College Home">
            <a:extLst>
              <a:ext uri="{FF2B5EF4-FFF2-40B4-BE49-F238E27FC236}">
                <a16:creationId xmlns:a16="http://schemas.microsoft.com/office/drawing/2014/main" id="{A1D8F20C-086E-ECAA-4D95-93A7241166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133" y="158061"/>
            <a:ext cx="1148364" cy="744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431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2A7F1E-0972-3D30-B245-1FEAD6D71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554" y="105064"/>
            <a:ext cx="11012311" cy="1609344"/>
          </a:xfrm>
        </p:spPr>
        <p:txBody>
          <a:bodyPr/>
          <a:lstStyle/>
          <a:p>
            <a:pPr algn="ctr"/>
            <a:r>
              <a:rPr lang="en-US">
                <a:ea typeface="Calibri Light"/>
                <a:cs typeface="Calibri Light"/>
              </a:rPr>
              <a:t>Initial prototype </a:t>
            </a:r>
            <a:endParaRPr lang="en-US"/>
          </a:p>
        </p:txBody>
      </p:sp>
      <p:pic>
        <p:nvPicPr>
          <p:cNvPr id="4" name="Content Placeholder 3" descr="A paper with text on it&#10;&#10;Description automatically generated">
            <a:extLst>
              <a:ext uri="{FF2B5EF4-FFF2-40B4-BE49-F238E27FC236}">
                <a16:creationId xmlns:a16="http://schemas.microsoft.com/office/drawing/2014/main" id="{3EB9F9A8-B9D1-E377-E2DB-87F2CDF683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174" y="1534351"/>
            <a:ext cx="1696867" cy="3498477"/>
          </a:xfrm>
        </p:spPr>
      </p:pic>
      <p:pic>
        <p:nvPicPr>
          <p:cNvPr id="5" name="Picture 4" descr="A group of text boxes&#10;&#10;Description automatically generated">
            <a:extLst>
              <a:ext uri="{FF2B5EF4-FFF2-40B4-BE49-F238E27FC236}">
                <a16:creationId xmlns:a16="http://schemas.microsoft.com/office/drawing/2014/main" id="{0DAD4039-AFFA-31EA-733D-583E9C36D3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9555" y="1595193"/>
            <a:ext cx="1780254" cy="3274359"/>
          </a:xfrm>
          <a:prstGeom prst="rect">
            <a:avLst/>
          </a:prstGeom>
        </p:spPr>
      </p:pic>
      <p:pic>
        <p:nvPicPr>
          <p:cNvPr id="6" name="Picture 5" descr="A close-up of a paper&#10;&#10;Description automatically generated">
            <a:extLst>
              <a:ext uri="{FF2B5EF4-FFF2-40B4-BE49-F238E27FC236}">
                <a16:creationId xmlns:a16="http://schemas.microsoft.com/office/drawing/2014/main" id="{3BD08ACF-74D7-CE2D-C8C1-703D571B71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0059" y="1534982"/>
            <a:ext cx="1619283" cy="35040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548F126-3A40-0B27-F4B2-E36CC3A6D6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58263" y="1539240"/>
            <a:ext cx="2708343" cy="3263154"/>
          </a:xfrm>
          <a:prstGeom prst="rect">
            <a:avLst/>
          </a:prstGeom>
        </p:spPr>
      </p:pic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F7C19A9E-8A1F-2B86-1707-CA5A471066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93172" y="1628056"/>
            <a:ext cx="2095999" cy="2041712"/>
          </a:xfrm>
          <a:prstGeom prst="rect">
            <a:avLst/>
          </a:prstGeo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284B2FD4-4CD3-B1E5-A820-EB378BD9ACB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54249" y="1593701"/>
            <a:ext cx="1967005" cy="4114800"/>
          </a:xfrm>
          <a:prstGeom prst="rect">
            <a:avLst/>
          </a:prstGeom>
        </p:spPr>
      </p:pic>
      <p:pic>
        <p:nvPicPr>
          <p:cNvPr id="9" name="Graphic 8" descr="George Brown College Home">
            <a:extLst>
              <a:ext uri="{FF2B5EF4-FFF2-40B4-BE49-F238E27FC236}">
                <a16:creationId xmlns:a16="http://schemas.microsoft.com/office/drawing/2014/main" id="{E806ADDA-D11D-F3CC-5E3D-DB951B83ACC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9133" y="158061"/>
            <a:ext cx="1148364" cy="744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4706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{A17ED6B1-DE73-9A4F-B6C0-AB51CF4D9557}tf10001124</Template>
  <TotalTime>0</TotalTime>
  <Words>984</Words>
  <Application>Microsoft Macintosh PowerPoint</Application>
  <PresentationFormat>Widescreen</PresentationFormat>
  <Paragraphs>132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Rockwell</vt:lpstr>
      <vt:lpstr>Office Theme</vt:lpstr>
      <vt:lpstr>JustAsk: Your one-stop solution for instant answers to any question</vt:lpstr>
      <vt:lpstr>Subspace and Audience </vt:lpstr>
      <vt:lpstr>As-Is Scenario</vt:lpstr>
      <vt:lpstr>Needs statement </vt:lpstr>
      <vt:lpstr>Intent and Idea </vt:lpstr>
      <vt:lpstr>PowerPoint Presentation</vt:lpstr>
      <vt:lpstr>To be Scenario</vt:lpstr>
      <vt:lpstr> Tasks</vt:lpstr>
      <vt:lpstr>Initial prototype </vt:lpstr>
      <vt:lpstr>Usability Script </vt:lpstr>
      <vt:lpstr>Feedback from testing </vt:lpstr>
      <vt:lpstr>Final Prototype Scenario-Student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Kajhonprom Trongkitroongruang</cp:lastModifiedBy>
  <cp:revision>77</cp:revision>
  <dcterms:created xsi:type="dcterms:W3CDTF">2023-10-18T03:18:20Z</dcterms:created>
  <dcterms:modified xsi:type="dcterms:W3CDTF">2023-10-20T00:25:43Z</dcterms:modified>
</cp:coreProperties>
</file>